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docx" ContentType="application/vnd.openxmlformats-officedocument.wordprocessingml.document"/>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7" r:id="rId2"/>
    <p:sldId id="258" r:id="rId3"/>
    <p:sldId id="259" r:id="rId4"/>
    <p:sldId id="277"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8"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4EFBA2-9933-4768-BD48-D71FBCDAB059}" type="datetimeFigureOut">
              <a:rPr lang="en-US" smtClean="0"/>
              <a:t>6/17/2020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9A6199-5EBF-48AA-AC35-8BF42F499D87}"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5" name="Footer Placeholder 4"/>
          <p:cNvSpPr>
            <a:spLocks noGrp="1"/>
          </p:cNvSpPr>
          <p:nvPr>
            <p:ph type="ftr" sz="quarter" idx="11"/>
          </p:nvPr>
        </p:nvSpPr>
        <p:spPr/>
        <p:txBody>
          <a:bodyPr/>
          <a:lstStyle/>
          <a:p>
            <a:pPr>
              <a:defRPr/>
            </a:pPr>
            <a:r>
              <a:rPr lang="en-IN" smtClean="0"/>
              <a:t>DEPARTMENT OF COMPUTER SCIENCE &amp; ENGINEERING</a:t>
            </a:r>
            <a:endParaRPr lang="en-US"/>
          </a:p>
        </p:txBody>
      </p:sp>
      <p:sp>
        <p:nvSpPr>
          <p:cNvPr id="6" name="Header Placeholder 5"/>
          <p:cNvSpPr>
            <a:spLocks noGrp="1"/>
          </p:cNvSpPr>
          <p:nvPr>
            <p:ph type="hdr" sz="quarter" idx="12"/>
          </p:nvPr>
        </p:nvSpPr>
        <p:spPr/>
        <p:txBody>
          <a:bodyPr/>
          <a:lstStyle/>
          <a:p>
            <a:r>
              <a:rPr lang="en-IN" smtClean="0"/>
              <a:t>GLOBAL INSTITUTE OF TECHNOLOGY</a:t>
            </a:r>
            <a:endParaRPr lang="en-IN"/>
          </a:p>
        </p:txBody>
      </p:sp>
    </p:spTree>
    <p:extLst>
      <p:ext uri="{BB962C8B-B14F-4D97-AF65-F5344CB8AC3E}">
        <p14:creationId xmlns:p14="http://schemas.microsoft.com/office/powerpoint/2010/main" xmlns="" val="380487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8B9A6199-5EBF-48AA-AC35-8BF42F499D87}" type="slidenum">
              <a:rPr lang="en-IN" smtClean="0"/>
              <a:t>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B3F8FA5E-09E4-4579-B6D9-5ABE182C1049}" type="datetimeFigureOut">
              <a:rPr lang="en-US" smtClean="0"/>
              <a:t>6/17/2020</a:t>
            </a:fld>
            <a:endParaRPr lang="en-IN"/>
          </a:p>
        </p:txBody>
      </p:sp>
      <p:sp>
        <p:nvSpPr>
          <p:cNvPr id="19" name="Footer Placeholder 18"/>
          <p:cNvSpPr>
            <a:spLocks noGrp="1"/>
          </p:cNvSpPr>
          <p:nvPr>
            <p:ph type="ftr" sz="quarter" idx="11"/>
          </p:nvPr>
        </p:nvSpPr>
        <p:spPr/>
        <p:txBody>
          <a:bodyPr/>
          <a:lstStyle/>
          <a:p>
            <a:endParaRPr lang="en-IN"/>
          </a:p>
        </p:txBody>
      </p:sp>
      <p:sp>
        <p:nvSpPr>
          <p:cNvPr id="27" name="Slide Number Placeholder 26"/>
          <p:cNvSpPr>
            <a:spLocks noGrp="1"/>
          </p:cNvSpPr>
          <p:nvPr>
            <p:ph type="sldNum" sz="quarter" idx="12"/>
          </p:nvPr>
        </p:nvSpPr>
        <p:spPr/>
        <p:txBody>
          <a:bodyPr/>
          <a:lstStyle/>
          <a:p>
            <a:fld id="{741BB50A-BF3A-4341-9AD2-89E05D622E9C}"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FA5E-09E4-4579-B6D9-5ABE182C1049}" type="datetimeFigureOut">
              <a:rPr lang="en-US" smtClean="0"/>
              <a:t>6/17/2020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FA5E-09E4-4579-B6D9-5ABE182C1049}" type="datetimeFigureOut">
              <a:rPr lang="en-US" smtClean="0"/>
              <a:t>6/17/2020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F8FA5E-09E4-4579-B6D9-5ABE182C1049}" type="datetimeFigureOut">
              <a:rPr lang="en-US" smtClean="0"/>
              <a:t>6/17/2020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3F8FA5E-09E4-4579-B6D9-5ABE182C1049}" type="datetimeFigureOut">
              <a:rPr lang="en-US" smtClean="0"/>
              <a:t>6/17/2020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741BB50A-BF3A-4341-9AD2-89E05D622E9C}" type="slidenum">
              <a:rPr lang="en-IN" smtClean="0"/>
              <a:t>‹#›</a:t>
            </a:fld>
            <a:endParaRPr lang="en-IN"/>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F8FA5E-09E4-4579-B6D9-5ABE182C1049}" type="datetimeFigureOut">
              <a:rPr lang="en-US" smtClean="0"/>
              <a:t>6/17/2020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3F8FA5E-09E4-4579-B6D9-5ABE182C1049}" type="datetimeFigureOut">
              <a:rPr lang="en-US" smtClean="0"/>
              <a:t>6/17/2020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F8FA5E-09E4-4579-B6D9-5ABE182C1049}" type="datetimeFigureOut">
              <a:rPr lang="en-US" smtClean="0"/>
              <a:t>6/17/2020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F8FA5E-09E4-4579-B6D9-5ABE182C1049}" type="datetimeFigureOut">
              <a:rPr lang="en-US" smtClean="0"/>
              <a:t>6/17/2020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3F8FA5E-09E4-4579-B6D9-5ABE182C1049}" type="datetimeFigureOut">
              <a:rPr lang="en-US" smtClean="0"/>
              <a:t>6/17/2020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741BB50A-BF3A-4341-9AD2-89E05D622E9C}" type="slidenum">
              <a:rPr lang="en-IN" smtClean="0"/>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3F8FA5E-09E4-4579-B6D9-5ABE182C1049}" type="datetimeFigureOut">
              <a:rPr lang="en-US" smtClean="0"/>
              <a:t>6/17/2020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8077200" y="6356350"/>
            <a:ext cx="609600" cy="365125"/>
          </a:xfrm>
        </p:spPr>
        <p:txBody>
          <a:bodyPr/>
          <a:lstStyle/>
          <a:p>
            <a:fld id="{741BB50A-BF3A-4341-9AD2-89E05D622E9C}" type="slidenum">
              <a:rPr lang="en-IN" smtClean="0"/>
              <a:t>‹#›</a:t>
            </a:fld>
            <a:endParaRPr lang="en-IN"/>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B3F8FA5E-09E4-4579-B6D9-5ABE182C1049}" type="datetimeFigureOut">
              <a:rPr lang="en-US" smtClean="0"/>
              <a:t>6/17/2020</a:t>
            </a:fld>
            <a:endParaRPr lang="en-I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I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1BB50A-BF3A-4341-9AD2-89E05D622E9C}" type="slidenum">
              <a:rPr lang="en-IN" smtClean="0"/>
              <a:t>‹#›</a:t>
            </a:fld>
            <a:endParaRPr lang="en-I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college%20%20data-20200325T160350Z-001\SE\SE2257.wav"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https://www.edsd.com/files/pdf/Online-Education-Portal.pdf"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package" Target="../embeddings/Microsoft_Office_Word_Document1.docx"/><Relationship Id="rId4" Type="http://schemas.openxmlformats.org/officeDocument/2006/relationships/hyperlink" Target="http://web.cse.ohio-state.edu/~bair.41/616/Project/Example_Document/Req_Doc_Exampl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2.bin"/><Relationship Id="rId4" Type="http://schemas.openxmlformats.org/officeDocument/2006/relationships/hyperlink" Target="https://www.edsd.com/files/pdf/Ferry-Ticketing-System.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p:cNvSpPr txBox="1">
            <a:spLocks/>
          </p:cNvSpPr>
          <p:nvPr/>
        </p:nvSpPr>
        <p:spPr>
          <a:xfrm>
            <a:off x="988247" y="1500181"/>
            <a:ext cx="8210052" cy="1000125"/>
          </a:xfrm>
          <a:prstGeom prst="rect">
            <a:avLst/>
          </a:prstGeom>
        </p:spPr>
        <p:txBody>
          <a:bodyPr lIns="84184" tIns="42092" rIns="84184" bIns="42092">
            <a:normAutofit fontScale="25000" lnSpcReduction="20000"/>
          </a:bodyPr>
          <a:lstStyle/>
          <a:p>
            <a:pPr marL="294648" indent="-294648" algn="ctr" eaLnBrk="0" hangingPunct="0">
              <a:spcBef>
                <a:spcPts val="691"/>
              </a:spcBef>
              <a:defRPr/>
            </a:pPr>
            <a:r>
              <a:rPr lang="en-US" sz="13300" b="1" kern="0" dirty="0">
                <a:solidFill>
                  <a:srgbClr val="0070C0"/>
                </a:solidFill>
                <a:uFill>
                  <a:solidFill>
                    <a:schemeClr val="bg1">
                      <a:lumMod val="85000"/>
                    </a:schemeClr>
                  </a:solidFill>
                </a:uFill>
                <a:latin typeface="Book Antiqua" pitchFamily="18" charset="0"/>
              </a:rPr>
              <a:t>Department of </a:t>
            </a:r>
          </a:p>
          <a:p>
            <a:pPr marL="294648" indent="-294648" algn="ctr" eaLnBrk="0" hangingPunct="0">
              <a:spcBef>
                <a:spcPts val="691"/>
              </a:spcBef>
              <a:defRPr/>
            </a:pPr>
            <a:r>
              <a:rPr lang="en-US" sz="13300" b="1" kern="0" dirty="0">
                <a:solidFill>
                  <a:srgbClr val="0070C0"/>
                </a:solidFill>
                <a:uFill>
                  <a:solidFill>
                    <a:schemeClr val="bg1">
                      <a:lumMod val="85000"/>
                    </a:schemeClr>
                  </a:solidFill>
                </a:uFill>
                <a:latin typeface="Book Antiqua" pitchFamily="18" charset="0"/>
              </a:rPr>
              <a:t>Computer Science &amp; Engineering</a:t>
            </a:r>
          </a:p>
          <a:p>
            <a:pPr marL="294648" indent="-294648" algn="ctr" eaLnBrk="0" hangingPunct="0">
              <a:spcBef>
                <a:spcPts val="691"/>
              </a:spcBef>
              <a:defRPr/>
            </a:pPr>
            <a:endParaRPr lang="en-US" sz="19900" kern="0" dirty="0">
              <a:solidFill>
                <a:srgbClr val="FF0000"/>
              </a:solidFill>
              <a:uFill>
                <a:solidFill>
                  <a:schemeClr val="bg1">
                    <a:lumMod val="85000"/>
                  </a:schemeClr>
                </a:solidFill>
              </a:uFill>
            </a:endParaRPr>
          </a:p>
          <a:p>
            <a:pPr marL="294648" indent="-294648" algn="ctr">
              <a:spcBef>
                <a:spcPts val="691"/>
              </a:spcBef>
              <a:defRPr/>
            </a:pPr>
            <a:endParaRPr lang="en-US" sz="5500" kern="0" dirty="0">
              <a:solidFill>
                <a:srgbClr val="FF0000"/>
              </a:solidFill>
              <a:uFill>
                <a:solidFill>
                  <a:schemeClr val="bg1">
                    <a:lumMod val="85000"/>
                  </a:schemeClr>
                </a:solidFill>
              </a:uFill>
            </a:endParaRPr>
          </a:p>
        </p:txBody>
      </p:sp>
      <p:sp>
        <p:nvSpPr>
          <p:cNvPr id="6" name="Footer Placeholder 5"/>
          <p:cNvSpPr txBox="1">
            <a:spLocks/>
          </p:cNvSpPr>
          <p:nvPr/>
        </p:nvSpPr>
        <p:spPr>
          <a:xfrm>
            <a:off x="1447800" y="780216"/>
            <a:ext cx="7696200" cy="500063"/>
          </a:xfrm>
          <a:prstGeom prst="rect">
            <a:avLst/>
          </a:prstGeom>
          <a:noFill/>
        </p:spPr>
        <p:txBody>
          <a:bodyPr lIns="91399" tIns="45700" rIns="91399" bIns="45700" anchor="ctr"/>
          <a:lstStyle/>
          <a:p>
            <a:pPr marL="294648" indent="-294648" algn="ctr" eaLnBrk="0" hangingPunct="0">
              <a:spcBef>
                <a:spcPts val="691"/>
              </a:spcBef>
              <a:defRPr/>
            </a:pPr>
            <a:r>
              <a:rPr lang="en-US" sz="3000" b="1" kern="0" dirty="0">
                <a:solidFill>
                  <a:srgbClr val="0070C0"/>
                </a:solidFill>
                <a:uFill>
                  <a:solidFill>
                    <a:schemeClr val="bg1">
                      <a:lumMod val="85000"/>
                    </a:schemeClr>
                  </a:solidFill>
                </a:uFill>
                <a:latin typeface="Times New Roman" pitchFamily="18" charset="0"/>
                <a:cs typeface="Times New Roman" pitchFamily="18" charset="0"/>
              </a:rPr>
              <a:t>GLOBAL INSTITUTE OF TECHNOLOGY</a:t>
            </a:r>
          </a:p>
        </p:txBody>
      </p:sp>
      <p:pic>
        <p:nvPicPr>
          <p:cNvPr id="4102" name="Picture 8" descr="logo_globe_color-e1552884169375"/>
          <p:cNvPicPr>
            <a:picLocks noChangeAspect="1" noChangeArrowheads="1"/>
          </p:cNvPicPr>
          <p:nvPr/>
        </p:nvPicPr>
        <p:blipFill>
          <a:blip r:embed="rId4"/>
          <a:srcRect/>
          <a:stretch>
            <a:fillRect/>
          </a:stretch>
        </p:blipFill>
        <p:spPr bwMode="auto">
          <a:xfrm>
            <a:off x="381000" y="152401"/>
            <a:ext cx="1042988" cy="1057275"/>
          </a:xfrm>
          <a:prstGeom prst="rect">
            <a:avLst/>
          </a:prstGeom>
          <a:noFill/>
          <a:ln w="9525">
            <a:noFill/>
            <a:miter lim="800000"/>
            <a:headEnd/>
            <a:tailEnd/>
          </a:ln>
        </p:spPr>
      </p:pic>
      <p:sp>
        <p:nvSpPr>
          <p:cNvPr id="7" name="Subtitle 2"/>
          <p:cNvSpPr txBox="1">
            <a:spLocks/>
          </p:cNvSpPr>
          <p:nvPr/>
        </p:nvSpPr>
        <p:spPr>
          <a:xfrm>
            <a:off x="928662" y="2643182"/>
            <a:ext cx="8009001" cy="2643206"/>
          </a:xfrm>
          <a:prstGeom prst="rect">
            <a:avLst/>
          </a:prstGeom>
        </p:spPr>
        <p:txBody>
          <a:bodyPr lIns="84184" tIns="42092" rIns="84184" bIns="42092">
            <a:noAutofit/>
          </a:bodyPr>
          <a:lstStyle/>
          <a:p>
            <a:pPr marL="157770" indent="-189324" algn="ctr" eaLnBrk="0" hangingPunct="0">
              <a:lnSpc>
                <a:spcPct val="120000"/>
              </a:lnSpc>
              <a:defRPr/>
            </a:pPr>
            <a:r>
              <a:rPr lang="en-US" sz="2000" b="1" kern="0" dirty="0" smtClean="0">
                <a:uFill>
                  <a:solidFill>
                    <a:schemeClr val="bg1">
                      <a:lumMod val="85000"/>
                    </a:schemeClr>
                  </a:solidFill>
                </a:uFill>
                <a:latin typeface="Book Antiqua" pitchFamily="18" charset="0"/>
              </a:rPr>
              <a:t>Subject </a:t>
            </a:r>
            <a:r>
              <a:rPr lang="en-US" sz="2000" b="1" kern="0" dirty="0">
                <a:uFill>
                  <a:solidFill>
                    <a:schemeClr val="bg1">
                      <a:lumMod val="85000"/>
                    </a:schemeClr>
                  </a:solidFill>
                </a:uFill>
                <a:latin typeface="Book Antiqua" pitchFamily="18" charset="0"/>
              </a:rPr>
              <a:t>with code:  </a:t>
            </a:r>
            <a:r>
              <a:rPr lang="en-IN" sz="2800" b="1" dirty="0">
                <a:latin typeface="Times New Roman" pitchFamily="18" charset="0"/>
                <a:cs typeface="Times New Roman" pitchFamily="18" charset="0"/>
              </a:rPr>
              <a:t>3CS4-23: Software Engineering Lab</a:t>
            </a:r>
          </a:p>
          <a:p>
            <a:pPr marL="157770" indent="-189324" algn="ctr" eaLnBrk="0" hangingPunct="0">
              <a:lnSpc>
                <a:spcPct val="120000"/>
              </a:lnSpc>
              <a:defRPr/>
            </a:pPr>
            <a:endParaRPr lang="en-US" sz="2500" b="1" kern="0" dirty="0">
              <a:uFill>
                <a:solidFill>
                  <a:schemeClr val="bg1">
                    <a:lumMod val="85000"/>
                  </a:schemeClr>
                </a:solidFill>
              </a:uFill>
              <a:latin typeface="Book Antiqua" pitchFamily="18" charset="0"/>
            </a:endParaRPr>
          </a:p>
          <a:p>
            <a:pPr marL="157770" indent="-189324" algn="ctr" eaLnBrk="0" hangingPunct="0">
              <a:lnSpc>
                <a:spcPct val="120000"/>
              </a:lnSpc>
              <a:defRPr/>
            </a:pPr>
            <a:r>
              <a:rPr lang="en-US" sz="2400" b="1" kern="0" dirty="0" smtClean="0">
                <a:uFill>
                  <a:solidFill>
                    <a:schemeClr val="bg1">
                      <a:lumMod val="85000"/>
                    </a:schemeClr>
                  </a:solidFill>
                </a:uFill>
                <a:latin typeface="Book Antiqua" pitchFamily="18" charset="0"/>
              </a:rPr>
              <a:t>Experiment-3: </a:t>
            </a:r>
            <a:r>
              <a:rPr lang="en-US" sz="2800" b="1" kern="0" dirty="0" smtClean="0">
                <a:uFill>
                  <a:solidFill>
                    <a:schemeClr val="bg1">
                      <a:lumMod val="85000"/>
                    </a:schemeClr>
                  </a:solidFill>
                </a:uFill>
                <a:latin typeface="Book Antiqua" pitchFamily="18" charset="0"/>
              </a:rPr>
              <a:t>Introduction to Software Requirement Specifications (SRS)</a:t>
            </a:r>
            <a:endParaRPr lang="en-IN" sz="2800" b="1" kern="0" dirty="0">
              <a:uFill>
                <a:solidFill>
                  <a:schemeClr val="bg1">
                    <a:lumMod val="85000"/>
                  </a:schemeClr>
                </a:solidFill>
              </a:uFill>
              <a:latin typeface="Book Antiqua" pitchFamily="18" charset="0"/>
            </a:endParaRPr>
          </a:p>
        </p:txBody>
      </p:sp>
      <p:sp>
        <p:nvSpPr>
          <p:cNvPr id="9" name="Subtitle 2"/>
          <p:cNvSpPr txBox="1">
            <a:spLocks/>
          </p:cNvSpPr>
          <p:nvPr/>
        </p:nvSpPr>
        <p:spPr>
          <a:xfrm>
            <a:off x="5810024" y="5294652"/>
            <a:ext cx="3062480" cy="1563348"/>
          </a:xfrm>
          <a:prstGeom prst="rect">
            <a:avLst/>
          </a:prstGeom>
        </p:spPr>
        <p:txBody>
          <a:bodyPr lIns="84184" tIns="42092" rIns="84184" bIns="42092">
            <a:normAutofit fontScale="92500" lnSpcReduction="10000"/>
          </a:bodyPr>
          <a:lstStyle/>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Presented by: </a:t>
            </a:r>
          </a:p>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Mr. </a:t>
            </a:r>
            <a:r>
              <a:rPr lang="en-US" sz="2300" b="1" kern="0" dirty="0" err="1">
                <a:uFill>
                  <a:solidFill>
                    <a:schemeClr val="bg1">
                      <a:lumMod val="85000"/>
                    </a:schemeClr>
                  </a:solidFill>
                </a:uFill>
                <a:latin typeface="Book Antiqua" pitchFamily="18" charset="0"/>
              </a:rPr>
              <a:t>Vivek</a:t>
            </a:r>
            <a:r>
              <a:rPr lang="en-US" sz="2300" b="1" kern="0" dirty="0">
                <a:uFill>
                  <a:solidFill>
                    <a:schemeClr val="bg1">
                      <a:lumMod val="85000"/>
                    </a:schemeClr>
                  </a:solidFill>
                </a:uFill>
                <a:latin typeface="Book Antiqua" pitchFamily="18" charset="0"/>
              </a:rPr>
              <a:t> Sharma</a:t>
            </a:r>
          </a:p>
          <a:p>
            <a:pPr marL="294648" indent="-294648" eaLnBrk="0" hangingPunct="0">
              <a:spcBef>
                <a:spcPts val="691"/>
              </a:spcBef>
              <a:defRPr/>
            </a:pPr>
            <a:r>
              <a:rPr lang="en-US" sz="2300" b="1" kern="0" dirty="0">
                <a:uFill>
                  <a:solidFill>
                    <a:schemeClr val="bg1">
                      <a:lumMod val="85000"/>
                    </a:schemeClr>
                  </a:solidFill>
                </a:uFill>
                <a:latin typeface="Book Antiqua" pitchFamily="18" charset="0"/>
              </a:rPr>
              <a:t>Assistant Professor </a:t>
            </a:r>
          </a:p>
          <a:p>
            <a:pPr marL="294648" indent="-294648" eaLnBrk="0" hangingPunct="0">
              <a:spcBef>
                <a:spcPts val="691"/>
              </a:spcBef>
              <a:defRPr/>
            </a:pPr>
            <a:r>
              <a:rPr lang="en-US" sz="2300" b="1" kern="0" dirty="0" smtClean="0">
                <a:uFill>
                  <a:solidFill>
                    <a:schemeClr val="bg1">
                      <a:lumMod val="85000"/>
                    </a:schemeClr>
                  </a:solidFill>
                </a:uFill>
                <a:latin typeface="Book Antiqua" pitchFamily="18" charset="0"/>
              </a:rPr>
              <a:t>CSE, GIT</a:t>
            </a:r>
            <a:r>
              <a:rPr lang="en-US" sz="2300" b="1" kern="0" dirty="0">
                <a:uFill>
                  <a:solidFill>
                    <a:schemeClr val="bg1">
                      <a:lumMod val="85000"/>
                    </a:schemeClr>
                  </a:solidFill>
                </a:uFill>
                <a:latin typeface="Book Antiqua" pitchFamily="18" charset="0"/>
              </a:rPr>
              <a:t>, </a:t>
            </a:r>
            <a:r>
              <a:rPr lang="en-US" sz="2300" b="1" kern="0" dirty="0" err="1">
                <a:uFill>
                  <a:solidFill>
                    <a:schemeClr val="bg1">
                      <a:lumMod val="85000"/>
                    </a:schemeClr>
                  </a:solidFill>
                </a:uFill>
                <a:latin typeface="Book Antiqua" pitchFamily="18" charset="0"/>
              </a:rPr>
              <a:t>Jaipur</a:t>
            </a:r>
            <a:endParaRPr lang="en-US" sz="2300" kern="0" dirty="0">
              <a:uFill>
                <a:solidFill>
                  <a:schemeClr val="bg1">
                    <a:lumMod val="85000"/>
                  </a:schemeClr>
                </a:solidFill>
              </a:uFill>
            </a:endParaRPr>
          </a:p>
          <a:p>
            <a:pPr marL="294648" indent="-294648" algn="ctr">
              <a:spcBef>
                <a:spcPts val="691"/>
              </a:spcBef>
              <a:defRPr/>
            </a:pPr>
            <a:endParaRPr lang="en-US" sz="2800" kern="0" dirty="0">
              <a:uFill>
                <a:solidFill>
                  <a:schemeClr val="bg1">
                    <a:lumMod val="85000"/>
                  </a:schemeClr>
                </a:solidFill>
              </a:uFill>
            </a:endParaRPr>
          </a:p>
        </p:txBody>
      </p:sp>
      <p:pic>
        <p:nvPicPr>
          <p:cNvPr id="10" name="SE2257.wav">
            <a:hlinkClick r:id="" action="ppaction://media"/>
          </p:cNvPr>
          <p:cNvPicPr>
            <a:picLocks noRot="1" noChangeAspect="1"/>
          </p:cNvPicPr>
          <p:nvPr>
            <a:audioFile r:link="rId1"/>
          </p:nvPr>
        </p:nvPicPr>
        <p:blipFill>
          <a:blip r:embed="rId5"/>
          <a:stretch>
            <a:fillRect/>
          </a:stretch>
        </p:blipFill>
        <p:spPr>
          <a:xfrm>
            <a:off x="8632825" y="6346825"/>
            <a:ext cx="304800" cy="304800"/>
          </a:xfrm>
          <a:prstGeom prst="rect">
            <a:avLst/>
          </a:prstGeom>
        </p:spPr>
      </p:pic>
    </p:spTree>
  </p:cSld>
  <p:clrMapOvr>
    <a:masterClrMapping/>
  </p:clrMapOvr>
  <p:transition advTm="14649">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showWhenStopped="0">
                <p:cTn id="7" fill="hold" display="0">
                  <p:stCondLst>
                    <p:cond delay="indefinite"/>
                  </p:stCondLst>
                  <p:endCondLst>
                    <p:cond evt="onPrev" delay="0">
                      <p:tgtEl>
                        <p:sldTgt/>
                      </p:tgtEl>
                    </p:cond>
                    <p:cond evt="onStopAudio" delay="0">
                      <p:tgtEl>
                        <p:sldTgt/>
                      </p:tgtEl>
                    </p:cond>
                  </p:endCondLst>
                </p:cTn>
                <p:tgtEl>
                  <p:spTgt spid="10"/>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3313" name="Rectangle 1"/>
          <p:cNvSpPr>
            <a:spLocks noChangeArrowheads="1"/>
          </p:cNvSpPr>
          <p:nvPr/>
        </p:nvSpPr>
        <p:spPr bwMode="auto">
          <a:xfrm>
            <a:off x="428596" y="500042"/>
            <a:ext cx="8501090" cy="62478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Requirement Specification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Remember that there is no “Perfect SRS”. However, SRS should be: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Correct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each requirement represents something required by the target system.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Unambiguous</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every requirement in SRS has only one interpretation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Complete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everything the target system should do is included in SRS (no sections are marked TBD-to be determined).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Verifiable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there exists some finite process with which a person/machine can check that the actual as-built software product meets the requirements</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3" name="Rectangle 2"/>
          <p:cNvSpPr/>
          <p:nvPr/>
        </p:nvSpPr>
        <p:spPr>
          <a:xfrm>
            <a:off x="428596" y="1164158"/>
            <a:ext cx="8501122" cy="5693866"/>
          </a:xfrm>
          <a:prstGeom prst="rect">
            <a:avLst/>
          </a:prstGeom>
        </p:spPr>
        <p:txBody>
          <a:bodyPr wrap="square">
            <a:spAutoFit/>
          </a:bodyPr>
          <a:lstStyle/>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Consistent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in behavior and terms.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Understandable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by customers.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Modifiable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changes can be made easily, completely and consistently.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Design independent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doesn't imply specific software architecture or algorithm.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Concise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shorter is better.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Organized</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requirements in SRS are easy to locate; related requirements are together.</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spcBef>
                <a:spcPct val="0"/>
              </a:spcBef>
              <a:spcAft>
                <a:spcPct val="0"/>
              </a:spcAft>
              <a:buFont typeface="Arial" pitchFamily="34" charset="0"/>
              <a:buChar char="•"/>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Traceable</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each requirement is able to be referenced for later use (by the using paragraph numbers, one requirement in each paragraph, or by using convention for indication requirements)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3" name="TextBox 2"/>
          <p:cNvSpPr txBox="1"/>
          <p:nvPr/>
        </p:nvSpPr>
        <p:spPr>
          <a:xfrm>
            <a:off x="2428860" y="571480"/>
            <a:ext cx="5415842" cy="707886"/>
          </a:xfrm>
          <a:prstGeom prst="rect">
            <a:avLst/>
          </a:prstGeom>
          <a:noFill/>
        </p:spPr>
        <p:txBody>
          <a:bodyPr wrap="none" rtlCol="0">
            <a:spAutoFit/>
          </a:bodyPr>
          <a:lstStyle/>
          <a:p>
            <a:r>
              <a:rPr lang="en-US" sz="4000" dirty="0" smtClean="0"/>
              <a:t>A Short Example of SRS</a:t>
            </a:r>
            <a:endParaRPr lang="en-IN" sz="4000" dirty="0"/>
          </a:p>
        </p:txBody>
      </p:sp>
      <p:pic>
        <p:nvPicPr>
          <p:cNvPr id="11265" name="Picture 1" descr="C:\Users\Tamchu\Desktop\111.PNG"/>
          <p:cNvPicPr>
            <a:picLocks noChangeAspect="1" noChangeArrowheads="1"/>
          </p:cNvPicPr>
          <p:nvPr/>
        </p:nvPicPr>
        <p:blipFill>
          <a:blip r:embed="rId3"/>
          <a:srcRect/>
          <a:stretch>
            <a:fillRect/>
          </a:stretch>
        </p:blipFill>
        <p:spPr bwMode="auto">
          <a:xfrm>
            <a:off x="214313" y="1619250"/>
            <a:ext cx="8858281" cy="4024328"/>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pic>
        <p:nvPicPr>
          <p:cNvPr id="10241" name="Picture 1" descr="C:\Users\Tamchu\Desktop\112.PNG"/>
          <p:cNvPicPr>
            <a:picLocks noChangeAspect="1" noChangeArrowheads="1"/>
          </p:cNvPicPr>
          <p:nvPr/>
        </p:nvPicPr>
        <p:blipFill>
          <a:blip r:embed="rId3"/>
          <a:srcRect/>
          <a:stretch>
            <a:fillRect/>
          </a:stretch>
        </p:blipFill>
        <p:spPr bwMode="auto">
          <a:xfrm>
            <a:off x="214282" y="1433513"/>
            <a:ext cx="8758267" cy="4281503"/>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pic>
        <p:nvPicPr>
          <p:cNvPr id="9217" name="Picture 1" descr="C:\Users\Tamchu\Desktop\113.PNG"/>
          <p:cNvPicPr>
            <a:picLocks noChangeAspect="1" noChangeArrowheads="1"/>
          </p:cNvPicPr>
          <p:nvPr/>
        </p:nvPicPr>
        <p:blipFill>
          <a:blip r:embed="rId3"/>
          <a:srcRect/>
          <a:stretch>
            <a:fillRect/>
          </a:stretch>
        </p:blipFill>
        <p:spPr bwMode="auto">
          <a:xfrm>
            <a:off x="142844" y="1304947"/>
            <a:ext cx="8858281" cy="526732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pic>
        <p:nvPicPr>
          <p:cNvPr id="8193" name="Picture 1" descr="C:\Users\Tamchu\Desktop\114.PNG"/>
          <p:cNvPicPr>
            <a:picLocks noChangeAspect="1" noChangeArrowheads="1"/>
          </p:cNvPicPr>
          <p:nvPr/>
        </p:nvPicPr>
        <p:blipFill>
          <a:blip r:embed="rId4"/>
          <a:srcRect/>
          <a:stretch>
            <a:fillRect/>
          </a:stretch>
        </p:blipFill>
        <p:spPr bwMode="auto">
          <a:xfrm>
            <a:off x="1589314" y="785794"/>
            <a:ext cx="7126090" cy="4657743"/>
          </a:xfrm>
          <a:prstGeom prst="rect">
            <a:avLst/>
          </a:prstGeom>
          <a:noFill/>
        </p:spPr>
      </p:pic>
      <p:graphicFrame>
        <p:nvGraphicFramePr>
          <p:cNvPr id="8194" name="Object 2">
            <a:hlinkClick r:id="rId5"/>
          </p:cNvPr>
          <p:cNvGraphicFramePr>
            <a:graphicFrameLocks noChangeAspect="1"/>
          </p:cNvGraphicFramePr>
          <p:nvPr/>
        </p:nvGraphicFramePr>
        <p:xfrm>
          <a:off x="4929190" y="5786454"/>
          <a:ext cx="2871788" cy="801687"/>
        </p:xfrm>
        <a:graphic>
          <a:graphicData uri="http://schemas.openxmlformats.org/presentationml/2006/ole">
            <p:oleObj spid="_x0000_s8194" name="Acrobat Document" r:id="rId6" imgW="5668166" imgH="8019048" progId="AcroExch.Document.DC">
              <p:embed/>
            </p:oleObj>
          </a:graphicData>
        </a:graphic>
      </p:graphicFrame>
      <p:sp>
        <p:nvSpPr>
          <p:cNvPr id="5" name="TextBox 4"/>
          <p:cNvSpPr txBox="1"/>
          <p:nvPr/>
        </p:nvSpPr>
        <p:spPr>
          <a:xfrm>
            <a:off x="1979135" y="6000768"/>
            <a:ext cx="2807179" cy="369332"/>
          </a:xfrm>
          <a:prstGeom prst="rect">
            <a:avLst/>
          </a:prstGeom>
          <a:noFill/>
        </p:spPr>
        <p:txBody>
          <a:bodyPr wrap="none" rtlCol="0">
            <a:spAutoFit/>
          </a:bodyPr>
          <a:lstStyle/>
          <a:p>
            <a:r>
              <a:rPr lang="en-US" dirty="0" smtClean="0">
                <a:hlinkClick r:id="rId5"/>
              </a:rPr>
              <a:t>VIEW THE DOCUMENTS</a:t>
            </a:r>
            <a:endParaRPr lang="en-IN"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3" name="Rectangle 2"/>
          <p:cNvSpPr/>
          <p:nvPr/>
        </p:nvSpPr>
        <p:spPr>
          <a:xfrm>
            <a:off x="785786" y="3143248"/>
            <a:ext cx="7858180" cy="461665"/>
          </a:xfrm>
          <a:prstGeom prst="rect">
            <a:avLst/>
          </a:prstGeom>
        </p:spPr>
        <p:txBody>
          <a:bodyPr wrap="square">
            <a:spAutoFit/>
          </a:bodyPr>
          <a:lstStyle/>
          <a:p>
            <a:pPr algn="ctr"/>
            <a:r>
              <a:rPr lang="en-IN" sz="2400" b="1" dirty="0" smtClean="0">
                <a:solidFill>
                  <a:srgbClr val="FF0000"/>
                </a:solidFill>
                <a:hlinkClick r:id="rId4"/>
              </a:rPr>
              <a:t>CLICK HERE TO VIEW THE SRS ONLINE</a:t>
            </a:r>
            <a:endParaRPr lang="en-IN" sz="2400" b="1" dirty="0">
              <a:solidFill>
                <a:srgbClr val="FF0000"/>
              </a:solidFill>
            </a:endParaRPr>
          </a:p>
        </p:txBody>
      </p:sp>
      <p:sp>
        <p:nvSpPr>
          <p:cNvPr id="4" name="Rectangle 3"/>
          <p:cNvSpPr/>
          <p:nvPr/>
        </p:nvSpPr>
        <p:spPr>
          <a:xfrm>
            <a:off x="714348" y="2097937"/>
            <a:ext cx="7858180" cy="830997"/>
          </a:xfrm>
          <a:prstGeom prst="rect">
            <a:avLst/>
          </a:prstGeom>
        </p:spPr>
        <p:txBody>
          <a:bodyPr wrap="square">
            <a:spAutoFit/>
          </a:bodyPr>
          <a:lstStyle/>
          <a:p>
            <a:pPr algn="just"/>
            <a:r>
              <a:rPr lang="en-IN" sz="2400" b="1" dirty="0"/>
              <a:t>Requirements Specification document for a new web-based sales system for Solar Based Energy, Inc. (SBE)</a:t>
            </a:r>
          </a:p>
        </p:txBody>
      </p:sp>
      <p:graphicFrame>
        <p:nvGraphicFramePr>
          <p:cNvPr id="5" name="Object 4"/>
          <p:cNvGraphicFramePr>
            <a:graphicFrameLocks noChangeAspect="1"/>
          </p:cNvGraphicFramePr>
          <p:nvPr/>
        </p:nvGraphicFramePr>
        <p:xfrm>
          <a:off x="1911372" y="4000504"/>
          <a:ext cx="5518148" cy="1038213"/>
        </p:xfrm>
        <a:graphic>
          <a:graphicData uri="http://schemas.openxmlformats.org/presentationml/2006/ole">
            <p:oleObj spid="_x0000_s7169" name="Document" r:id="rId5" imgW="5731988" imgH="4873855" progId="Word.Document.12">
              <p:embed/>
            </p:oleObj>
          </a:graphicData>
        </a:graphic>
      </p:graphicFrame>
      <p:sp>
        <p:nvSpPr>
          <p:cNvPr id="6" name="Rectangle 5"/>
          <p:cNvSpPr/>
          <p:nvPr/>
        </p:nvSpPr>
        <p:spPr>
          <a:xfrm>
            <a:off x="938186" y="5143512"/>
            <a:ext cx="7858180" cy="461665"/>
          </a:xfrm>
          <a:prstGeom prst="rect">
            <a:avLst/>
          </a:prstGeom>
        </p:spPr>
        <p:txBody>
          <a:bodyPr wrap="square">
            <a:spAutoFit/>
          </a:bodyPr>
          <a:lstStyle/>
          <a:p>
            <a:pPr algn="ctr"/>
            <a:r>
              <a:rPr lang="en-IN" sz="2400" b="1" dirty="0" smtClean="0">
                <a:solidFill>
                  <a:srgbClr val="FF0000"/>
                </a:solidFill>
              </a:rPr>
              <a:t>CLICK ABOVE FILE TO VIEW THE DOCUMENT</a:t>
            </a:r>
            <a:endParaRPr lang="en-IN" sz="2400" b="1" dirty="0">
              <a:solidFill>
                <a:srgbClr val="FF0000"/>
              </a:solidFill>
            </a:endParaRPr>
          </a:p>
        </p:txBody>
      </p:sp>
      <p:sp>
        <p:nvSpPr>
          <p:cNvPr id="8" name="TextBox 7"/>
          <p:cNvSpPr txBox="1"/>
          <p:nvPr/>
        </p:nvSpPr>
        <p:spPr>
          <a:xfrm>
            <a:off x="2928926" y="986837"/>
            <a:ext cx="3683829" cy="584775"/>
          </a:xfrm>
          <a:prstGeom prst="rect">
            <a:avLst/>
          </a:prstGeom>
          <a:noFill/>
        </p:spPr>
        <p:txBody>
          <a:bodyPr wrap="none" rtlCol="0">
            <a:spAutoFit/>
          </a:bodyPr>
          <a:lstStyle/>
          <a:p>
            <a:r>
              <a:rPr lang="en-US" sz="3200" b="1" dirty="0" smtClean="0"/>
              <a:t>MORE EXAMPLES</a:t>
            </a:r>
            <a:endParaRPr lang="en-IN" sz="3200"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3" name="Rectangle 2"/>
          <p:cNvSpPr/>
          <p:nvPr/>
        </p:nvSpPr>
        <p:spPr>
          <a:xfrm>
            <a:off x="785786" y="2857496"/>
            <a:ext cx="7858180" cy="461665"/>
          </a:xfrm>
          <a:prstGeom prst="rect">
            <a:avLst/>
          </a:prstGeom>
        </p:spPr>
        <p:txBody>
          <a:bodyPr wrap="square">
            <a:spAutoFit/>
          </a:bodyPr>
          <a:lstStyle/>
          <a:p>
            <a:pPr algn="ctr"/>
            <a:r>
              <a:rPr lang="en-IN" sz="2400" b="1" dirty="0" smtClean="0">
                <a:solidFill>
                  <a:srgbClr val="FF0000"/>
                </a:solidFill>
                <a:hlinkClick r:id="rId4"/>
              </a:rPr>
              <a:t>CLICK HERE TO VIEW THE SRS ONLINE</a:t>
            </a:r>
            <a:endParaRPr lang="en-IN" sz="2400" b="1" dirty="0">
              <a:solidFill>
                <a:srgbClr val="FF0000"/>
              </a:solidFill>
            </a:endParaRPr>
          </a:p>
        </p:txBody>
      </p:sp>
      <p:sp>
        <p:nvSpPr>
          <p:cNvPr id="4" name="Rectangle 3"/>
          <p:cNvSpPr/>
          <p:nvPr/>
        </p:nvSpPr>
        <p:spPr>
          <a:xfrm>
            <a:off x="714348" y="1812185"/>
            <a:ext cx="7858180" cy="830997"/>
          </a:xfrm>
          <a:prstGeom prst="rect">
            <a:avLst/>
          </a:prstGeom>
        </p:spPr>
        <p:txBody>
          <a:bodyPr wrap="square">
            <a:spAutoFit/>
          </a:bodyPr>
          <a:lstStyle/>
          <a:p>
            <a:r>
              <a:rPr lang="en-IN" sz="2400" b="1" dirty="0"/>
              <a:t>Requirements Specification document </a:t>
            </a:r>
            <a:r>
              <a:rPr lang="en-IN" sz="2400" b="1" dirty="0" smtClean="0"/>
              <a:t>for</a:t>
            </a:r>
            <a:r>
              <a:rPr lang="en-IN" sz="2400" dirty="0" smtClean="0"/>
              <a:t> </a:t>
            </a:r>
            <a:r>
              <a:rPr lang="en-IN" sz="2400" b="1" dirty="0"/>
              <a:t>Ferry Ticketing System </a:t>
            </a:r>
          </a:p>
        </p:txBody>
      </p:sp>
      <p:sp>
        <p:nvSpPr>
          <p:cNvPr id="6" name="Rectangle 5"/>
          <p:cNvSpPr/>
          <p:nvPr/>
        </p:nvSpPr>
        <p:spPr>
          <a:xfrm>
            <a:off x="938186" y="5610541"/>
            <a:ext cx="7858180" cy="461665"/>
          </a:xfrm>
          <a:prstGeom prst="rect">
            <a:avLst/>
          </a:prstGeom>
        </p:spPr>
        <p:txBody>
          <a:bodyPr wrap="square">
            <a:spAutoFit/>
          </a:bodyPr>
          <a:lstStyle/>
          <a:p>
            <a:pPr algn="ctr"/>
            <a:r>
              <a:rPr lang="en-IN" sz="2400" b="1" dirty="0" smtClean="0">
                <a:solidFill>
                  <a:srgbClr val="FF0000"/>
                </a:solidFill>
              </a:rPr>
              <a:t>CLICK ABOVE FILE TO VIEW THE DOCUMENT</a:t>
            </a:r>
            <a:endParaRPr lang="en-IN" sz="2400" b="1" dirty="0">
              <a:solidFill>
                <a:srgbClr val="FF0000"/>
              </a:solidFill>
            </a:endParaRPr>
          </a:p>
        </p:txBody>
      </p:sp>
      <p:sp>
        <p:nvSpPr>
          <p:cNvPr id="8" name="TextBox 7"/>
          <p:cNvSpPr txBox="1"/>
          <p:nvPr/>
        </p:nvSpPr>
        <p:spPr>
          <a:xfrm>
            <a:off x="2928926" y="986837"/>
            <a:ext cx="3683829" cy="584775"/>
          </a:xfrm>
          <a:prstGeom prst="rect">
            <a:avLst/>
          </a:prstGeom>
          <a:noFill/>
        </p:spPr>
        <p:txBody>
          <a:bodyPr wrap="none" rtlCol="0">
            <a:spAutoFit/>
          </a:bodyPr>
          <a:lstStyle/>
          <a:p>
            <a:r>
              <a:rPr lang="en-US" sz="3200" b="1" dirty="0" smtClean="0"/>
              <a:t>MORE EXAMPLES</a:t>
            </a:r>
            <a:endParaRPr lang="en-IN" sz="3200" b="1" dirty="0"/>
          </a:p>
        </p:txBody>
      </p:sp>
      <p:graphicFrame>
        <p:nvGraphicFramePr>
          <p:cNvPr id="37891" name="Object 3"/>
          <p:cNvGraphicFramePr>
            <a:graphicFrameLocks noChangeAspect="1"/>
          </p:cNvGraphicFramePr>
          <p:nvPr/>
        </p:nvGraphicFramePr>
        <p:xfrm>
          <a:off x="2932123" y="4286256"/>
          <a:ext cx="3140075" cy="1143008"/>
        </p:xfrm>
        <a:graphic>
          <a:graphicData uri="http://schemas.openxmlformats.org/presentationml/2006/ole">
            <p:oleObj spid="_x0000_s37891" name="Acrobat Document" r:id="rId5" imgW="5830114" imgH="7542857" progId="AcroExch.Document.DC">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4" name="TextBox 3"/>
          <p:cNvSpPr txBox="1"/>
          <p:nvPr/>
        </p:nvSpPr>
        <p:spPr>
          <a:xfrm>
            <a:off x="2775837" y="1285860"/>
            <a:ext cx="2653419" cy="707886"/>
          </a:xfrm>
          <a:prstGeom prst="rect">
            <a:avLst/>
          </a:prstGeom>
          <a:noFill/>
        </p:spPr>
        <p:txBody>
          <a:bodyPr wrap="none" rtlCol="0">
            <a:spAutoFit/>
          </a:bodyPr>
          <a:lstStyle/>
          <a:p>
            <a:r>
              <a:rPr lang="en-US" sz="4000" b="1" dirty="0" smtClean="0"/>
              <a:t>CONTENT</a:t>
            </a:r>
            <a:endParaRPr lang="en-IN" sz="4000" b="1" dirty="0"/>
          </a:p>
        </p:txBody>
      </p:sp>
      <p:sp>
        <p:nvSpPr>
          <p:cNvPr id="5" name="TextBox 4"/>
          <p:cNvSpPr txBox="1"/>
          <p:nvPr/>
        </p:nvSpPr>
        <p:spPr>
          <a:xfrm>
            <a:off x="357158" y="2292486"/>
            <a:ext cx="8572560" cy="2031325"/>
          </a:xfrm>
          <a:prstGeom prst="rect">
            <a:avLst/>
          </a:prstGeom>
          <a:noFill/>
        </p:spPr>
        <p:txBody>
          <a:bodyPr wrap="square" rtlCol="0">
            <a:spAutoFit/>
          </a:bodyPr>
          <a:lstStyle/>
          <a:p>
            <a:pPr>
              <a:lnSpc>
                <a:spcPct val="150000"/>
              </a:lnSpc>
              <a:buFont typeface="Arial" pitchFamily="34" charset="0"/>
              <a:buChar char="•"/>
            </a:pPr>
            <a:r>
              <a:rPr lang="en-US" sz="2800" dirty="0" smtClean="0"/>
              <a:t>Review </a:t>
            </a:r>
            <a:r>
              <a:rPr lang="en-US" sz="2800" dirty="0"/>
              <a:t>of the requirements engineering process.</a:t>
            </a:r>
            <a:endParaRPr lang="en-IN" sz="2800" dirty="0"/>
          </a:p>
          <a:p>
            <a:pPr>
              <a:lnSpc>
                <a:spcPct val="150000"/>
              </a:lnSpc>
              <a:buFont typeface="Arial" pitchFamily="34" charset="0"/>
              <a:buChar char="•"/>
            </a:pPr>
            <a:r>
              <a:rPr lang="en-US" sz="2800" dirty="0" smtClean="0"/>
              <a:t>How to write </a:t>
            </a:r>
            <a:r>
              <a:rPr lang="en-US" sz="2800" dirty="0"/>
              <a:t>requirements </a:t>
            </a:r>
            <a:r>
              <a:rPr lang="en-US" sz="2800" dirty="0" smtClean="0"/>
              <a:t> and </a:t>
            </a:r>
            <a:r>
              <a:rPr lang="en-US" sz="2800" dirty="0"/>
              <a:t>specifications</a:t>
            </a:r>
            <a:r>
              <a:rPr lang="en-US" sz="2800" dirty="0" smtClean="0"/>
              <a:t>.</a:t>
            </a:r>
            <a:endParaRPr lang="en-IN" sz="2800" dirty="0"/>
          </a:p>
          <a:p>
            <a:pPr>
              <a:lnSpc>
                <a:spcPct val="150000"/>
              </a:lnSpc>
              <a:buFont typeface="Arial" pitchFamily="34" charset="0"/>
              <a:buChar char="•"/>
            </a:pPr>
            <a:r>
              <a:rPr lang="en-US" sz="2800" dirty="0" smtClean="0"/>
              <a:t>A sample Software </a:t>
            </a:r>
            <a:r>
              <a:rPr lang="en-US" sz="2800" dirty="0"/>
              <a:t>Requirement Specification (SRS).</a:t>
            </a:r>
            <a:endParaRPr lang="en-IN" sz="28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3"/>
          <a:srcRect/>
          <a:stretch>
            <a:fillRect/>
          </a:stretch>
        </p:blipFill>
        <p:spPr bwMode="auto">
          <a:xfrm>
            <a:off x="381000" y="152401"/>
            <a:ext cx="1042988" cy="1057275"/>
          </a:xfrm>
          <a:prstGeom prst="rect">
            <a:avLst/>
          </a:prstGeom>
          <a:noFill/>
          <a:ln w="9525">
            <a:noFill/>
            <a:miter lim="800000"/>
            <a:headEnd/>
            <a:tailEnd/>
          </a:ln>
        </p:spPr>
      </p:pic>
      <p:sp>
        <p:nvSpPr>
          <p:cNvPr id="19457" name="Rectangle 1"/>
          <p:cNvSpPr>
            <a:spLocks noChangeArrowheads="1"/>
          </p:cNvSpPr>
          <p:nvPr/>
        </p:nvSpPr>
        <p:spPr bwMode="auto">
          <a:xfrm>
            <a:off x="428596" y="642918"/>
            <a:ext cx="842968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spcBef>
                <a:spcPct val="0"/>
              </a:spcBef>
              <a:spcAft>
                <a:spcPct val="0"/>
              </a:spcAft>
              <a:buClrTx/>
              <a:buSzTx/>
              <a:buFontTx/>
              <a:buNone/>
              <a:tabLst/>
            </a:pPr>
            <a:r>
              <a:rPr kumimoji="0" lang="en-US"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BACKGROUND</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 typeface="Arial" pitchFamily="34" charset="0"/>
              <a:buChar char="•"/>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 is a statement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of a behavior or attribute that a system must possess for the system to be acceptable to a stakeholder.</a:t>
            </a:r>
          </a:p>
          <a:p>
            <a:pPr marL="0" marR="0" lvl="0" indent="0" algn="just" defTabSz="914400" rtl="0" eaLnBrk="0" fontAlgn="base" latinLnBrk="0" hangingPunct="0">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Software Requirement Specification </a:t>
            </a: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(SRS) is a document</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that describes the requirements of a computer system from the user's point of view. An SRS document specifies: </a:t>
            </a:r>
          </a:p>
          <a:p>
            <a:pPr marL="0" marR="0" lvl="0" indent="0" algn="just" defTabSz="914400" rtl="0" eaLnBrk="0" fontAlgn="base" latinLnBrk="0" hangingPunct="0">
              <a:spcBef>
                <a:spcPct val="0"/>
              </a:spcBef>
              <a:spcAft>
                <a:spcPct val="0"/>
              </a:spcAft>
              <a:buClrTx/>
              <a:buSzTx/>
              <a:tabLst/>
            </a:pP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spcBef>
                <a:spcPct val="0"/>
              </a:spcBef>
              <a:spcAft>
                <a:spcPct val="0"/>
              </a:spcAft>
              <a:buClrTx/>
              <a:buSzTx/>
              <a:buFont typeface="+mj-lt"/>
              <a:buAutoNum type="arabicPeriod"/>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required behavior of a system in terms of: input data, required processing, output data, operational scenarios and interfaces.</a:t>
            </a:r>
          </a:p>
          <a:p>
            <a:pPr marL="457200" lvl="0" indent="-457200" algn="just" eaLnBrk="0" fontAlgn="base" hangingPunct="0">
              <a:spcBef>
                <a:spcPct val="0"/>
              </a:spcBef>
              <a:spcAft>
                <a:spcPct val="0"/>
              </a:spcAft>
              <a:buFont typeface="+mj-lt"/>
              <a:buAutoNum type="arabicPeriod"/>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attributes of a system including: performance, security, maintainability, reliability, availability, safety requirements and design constraints.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9457" name="Rectangle 1"/>
          <p:cNvSpPr>
            <a:spLocks noChangeArrowheads="1"/>
          </p:cNvSpPr>
          <p:nvPr/>
        </p:nvSpPr>
        <p:spPr bwMode="auto">
          <a:xfrm>
            <a:off x="642910" y="1060960"/>
            <a:ext cx="8286808"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management is a systematic approach to eliciting, organizing and documenting the requirements of a system. It is a process that establishes and maintains agreement between the customer and the project team on the changing requirements of a system.</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management is important because, by organizing and tracking the requirements and managing the requirement changes, you improve the chances of completing the project on time and under budget. Poor change management is a key cause of project failure.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8433" name="Rectangle 1"/>
          <p:cNvSpPr>
            <a:spLocks noChangeArrowheads="1"/>
          </p:cNvSpPr>
          <p:nvPr/>
        </p:nvSpPr>
        <p:spPr bwMode="auto">
          <a:xfrm>
            <a:off x="500034" y="642918"/>
            <a:ext cx="8429684"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sz="3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Requirements Engineering Process</a:t>
            </a:r>
            <a:endParaRPr kumimoji="0" lang="en-GB" sz="1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engineering process consists of </a:t>
            </a:r>
            <a:r>
              <a:rPr kumimoji="0" lang="en-GB"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four phases</a:t>
            </a: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p>
          <a:p>
            <a:pPr marL="0" marR="0" lvl="0" indent="0" algn="just" defTabSz="914400" rtl="0" eaLnBrk="0" fontAlgn="base" latinLnBrk="0" hangingPunct="0">
              <a:lnSpc>
                <a:spcPct val="100000"/>
              </a:lnSpc>
              <a:spcBef>
                <a:spcPct val="0"/>
              </a:spcBef>
              <a:spcAft>
                <a:spcPct val="0"/>
              </a:spcAft>
              <a:buClrTx/>
              <a:buSzTx/>
              <a:tabLst/>
            </a:pPr>
            <a:endParaRPr kumimoji="0" lang="en-GB"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elicitation</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getting the customers to state exactly what the requirements are.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analysis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making qualitative judgments and checking for consistency and feasibility of requirements.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validation</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demonstrating that the requirements define the system that the customer really wants.</a:t>
            </a: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457200" marR="0" lvl="0" indent="-457200" algn="just" defTabSz="914400" rtl="0" eaLnBrk="0" fontAlgn="base" latinLnBrk="0" hangingPunct="0">
              <a:lnSpc>
                <a:spcPct val="100000"/>
              </a:lnSpc>
              <a:spcBef>
                <a:spcPct val="0"/>
              </a:spcBef>
              <a:spcAft>
                <a:spcPct val="0"/>
              </a:spcAft>
              <a:buClrTx/>
              <a:buSzTx/>
              <a:buFont typeface="+mj-lt"/>
              <a:buAutoNum type="arabicPeriod"/>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management:</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en-GB"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the process of managing changing requirements during the requirements engineering process and system development, and </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identifying missing and extra requirements.</a:t>
            </a:r>
            <a:r>
              <a:rPr kumimoji="0" lang="en-US" sz="24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7409" name="Rectangle 1"/>
          <p:cNvSpPr>
            <a:spLocks noChangeArrowheads="1"/>
          </p:cNvSpPr>
          <p:nvPr/>
        </p:nvSpPr>
        <p:spPr bwMode="auto">
          <a:xfrm>
            <a:off x="1071538" y="785794"/>
            <a:ext cx="778671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Characteristics of </a:t>
            </a:r>
            <a:r>
              <a:rPr kumimoji="0" lang="en-US" sz="3600" b="1" i="0" u="none" strike="noStrike" cap="none" normalizeH="0" dirty="0" smtClean="0">
                <a:ln>
                  <a:noFill/>
                </a:ln>
                <a:solidFill>
                  <a:srgbClr val="000000"/>
                </a:solidFill>
                <a:effectLst/>
                <a:latin typeface="Arial" pitchFamily="34" charset="0"/>
                <a:ea typeface="Times New Roman" pitchFamily="18" charset="0"/>
                <a:cs typeface="Arial" pitchFamily="34" charset="0"/>
              </a:rPr>
              <a:t> Requirements </a:t>
            </a:r>
            <a:endParaRPr kumimoji="0" lang="en-GB"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always need to be:</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Correct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Unambiguous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Complete </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Consistent</a:t>
            </a:r>
          </a:p>
          <a:p>
            <a:pPr marL="0" marR="0" lvl="0" indent="0" algn="l" defTabSz="914400" rtl="0" eaLnBrk="0" fontAlgn="base" latinLnBrk="0" hangingPunct="0">
              <a:lnSpc>
                <a:spcPct val="150000"/>
              </a:lnSpc>
              <a:spcBef>
                <a:spcPct val="0"/>
              </a:spcBef>
              <a:spcAft>
                <a:spcPct val="0"/>
              </a:spcAft>
              <a:buClrTx/>
              <a:buSzTx/>
              <a:buFont typeface="Arial" pitchFamily="34" charset="0"/>
              <a:buChar char="•"/>
              <a:tabLst/>
            </a:pPr>
            <a:r>
              <a:rPr kumimoji="0" lang="en-US" sz="28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Testable</a:t>
            </a:r>
            <a:endParaRPr kumimoji="0" lang="en-US" sz="28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6385" name="Rectangle 1"/>
          <p:cNvSpPr>
            <a:spLocks noChangeArrowheads="1"/>
          </p:cNvSpPr>
          <p:nvPr/>
        </p:nvSpPr>
        <p:spPr bwMode="auto">
          <a:xfrm>
            <a:off x="714348" y="847066"/>
            <a:ext cx="81439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914400"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Recommendations When Writing Requirements</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Never assume</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Use meaningful words</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avoid complex</a:t>
            </a:r>
            <a:r>
              <a:rPr kumimoji="0" lang="en-US" sz="2400" i="0" u="none" strike="noStrike" cap="none" normalizeH="0" dirty="0" smtClean="0">
                <a:ln>
                  <a:noFill/>
                </a:ln>
                <a:solidFill>
                  <a:srgbClr val="000000"/>
                </a:solidFill>
                <a:effectLst/>
                <a:latin typeface="Arial" pitchFamily="34" charset="0"/>
                <a:ea typeface="Times New Roman" pitchFamily="18" charset="0"/>
                <a:cs typeface="Arial" pitchFamily="34" charset="0"/>
              </a:rPr>
              <a:t> and ambiguous </a:t>
            </a: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words </a:t>
            </a: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lang="en-US" sz="2400" dirty="0" smtClean="0">
                <a:solidFill>
                  <a:srgbClr val="000000"/>
                </a:solidFill>
                <a:latin typeface="Arial" pitchFamily="34" charset="0"/>
                <a:ea typeface="Times New Roman" pitchFamily="18" charset="0"/>
                <a:cs typeface="Arial" pitchFamily="34" charset="0"/>
              </a:rPr>
              <a:t>State </a:t>
            </a: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requirements not features</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(Feature: general, tested only for existence.)</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US" sz="240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(Requirement: specific, testable, measurable.)</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endPar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914400"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Avoid: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Conjunctions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ask yourself whether the requirement should it be split into two requirements.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Conditionals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if, else, but, except, although.</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tab pos="914400" algn="l"/>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Possibilities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may, might, probably, usually.</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15361" name="Rectangle 1"/>
          <p:cNvSpPr>
            <a:spLocks noChangeArrowheads="1"/>
          </p:cNvSpPr>
          <p:nvPr/>
        </p:nvSpPr>
        <p:spPr bwMode="auto">
          <a:xfrm>
            <a:off x="428596" y="500042"/>
            <a:ext cx="850109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Writing Specifications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Specification is a description of operations and attributes of a system.</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can be a document, set of documents, a database of design information, a prototype, diagrams or any combination of these things.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 typeface="Arial" pitchFamily="34" charset="0"/>
              <a:buChar char="•"/>
              <a:tabLst/>
            </a:pPr>
            <a:r>
              <a:rPr kumimoji="0" lang="en-US" sz="24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Specifications are different from requirements</a:t>
            </a:r>
            <a:r>
              <a:rPr kumimoji="0" lang="en-US" sz="2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specifications are sufficiently complete ─ not only what stakeholders say they want; usually, they have no conflicts; they describe the system as it will be built and resolve any conflicting requirements.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logo_globe_color-e1552884169375"/>
          <p:cNvPicPr>
            <a:picLocks noChangeAspect="1" noChangeArrowheads="1"/>
          </p:cNvPicPr>
          <p:nvPr/>
        </p:nvPicPr>
        <p:blipFill>
          <a:blip r:embed="rId2"/>
          <a:srcRect/>
          <a:stretch>
            <a:fillRect/>
          </a:stretch>
        </p:blipFill>
        <p:spPr bwMode="auto">
          <a:xfrm>
            <a:off x="381000" y="152401"/>
            <a:ext cx="1042988" cy="1057275"/>
          </a:xfrm>
          <a:prstGeom prst="rect">
            <a:avLst/>
          </a:prstGeom>
          <a:noFill/>
          <a:ln w="9525">
            <a:noFill/>
            <a:miter lim="800000"/>
            <a:headEnd/>
            <a:tailEnd/>
          </a:ln>
        </p:spPr>
      </p:pic>
      <p:sp>
        <p:nvSpPr>
          <p:cNvPr id="3" name="Rectangle 2"/>
          <p:cNvSpPr/>
          <p:nvPr/>
        </p:nvSpPr>
        <p:spPr>
          <a:xfrm>
            <a:off x="714348" y="1380731"/>
            <a:ext cx="8072494" cy="5262979"/>
          </a:xfrm>
          <a:prstGeom prst="rect">
            <a:avLst/>
          </a:prstGeom>
        </p:spPr>
        <p:txBody>
          <a:bodyPr wrap="square">
            <a:spAutoFit/>
          </a:bodyPr>
          <a:lstStyle/>
          <a:p>
            <a:pPr lvl="0" algn="just" eaLnBrk="0" fontAlgn="base" hangingPunct="0">
              <a:lnSpc>
                <a:spcPct val="150000"/>
              </a:lnSpc>
              <a:spcBef>
                <a:spcPct val="0"/>
              </a:spcBef>
              <a:spcAft>
                <a:spcPct val="0"/>
              </a:spcAf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Creating specifications is important. </a:t>
            </a:r>
            <a:r>
              <a:rPr lang="en-US" sz="2800" dirty="0" smtClean="0">
                <a:solidFill>
                  <a:srgbClr val="000000"/>
                </a:solidFill>
                <a:latin typeface="Arial" pitchFamily="34" charset="0"/>
                <a:ea typeface="Times New Roman" pitchFamily="18" charset="0"/>
                <a:cs typeface="Arial" pitchFamily="34" charset="0"/>
              </a:rPr>
              <a:t>But</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you may not create specifications if: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 are using a very incremental development process (small changes).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 are building research or proof of concept projects.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lvl="0" algn="just" eaLnBrk="0" fontAlgn="base" hangingPunct="0">
              <a:lnSpc>
                <a:spcPct val="150000"/>
              </a:lnSpc>
              <a:spcBef>
                <a:spcPct val="0"/>
              </a:spcBef>
              <a:spcAft>
                <a:spcPct val="0"/>
              </a:spcAft>
              <a:buFont typeface="Arial" pitchFamily="34" charset="0"/>
              <a:buChar char="•"/>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You rebuilding a very small project,</a:t>
            </a:r>
            <a:r>
              <a:rPr kumimoji="0" lang="en-US"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 </a:t>
            </a:r>
            <a:r>
              <a:rPr lang="en-US" sz="2800" dirty="0">
                <a:solidFill>
                  <a:srgbClr val="000000"/>
                </a:solidFill>
                <a:latin typeface="Arial" pitchFamily="34" charset="0"/>
                <a:ea typeface="Times New Roman" pitchFamily="18" charset="0"/>
                <a:cs typeface="Arial" pitchFamily="34" charset="0"/>
              </a:rPr>
              <a:t>a</a:t>
            </a:r>
            <a:r>
              <a:rPr kumimoji="0" lang="en-US" sz="2800" b="0" i="0" u="none" strike="noStrike" cap="none" normalizeH="0" dirty="0" smtClean="0">
                <a:ln>
                  <a:noFill/>
                </a:ln>
                <a:solidFill>
                  <a:srgbClr val="000000"/>
                </a:solidFill>
                <a:effectLst/>
                <a:latin typeface="Arial" pitchFamily="34" charset="0"/>
                <a:ea typeface="Times New Roman" pitchFamily="18" charset="0"/>
                <a:cs typeface="Arial" pitchFamily="34" charset="0"/>
              </a:rPr>
              <a:t>nd </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It is not cheaper or faster than building the product.</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3006</TotalTime>
  <Words>813</Words>
  <Application>Microsoft Office PowerPoint</Application>
  <PresentationFormat>On-screen Show (4:3)</PresentationFormat>
  <Paragraphs>88</Paragraphs>
  <Slides>18</Slides>
  <Notes>2</Notes>
  <HiddenSlides>0</HiddenSlides>
  <MMClips>1</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Flow</vt:lpstr>
      <vt:lpstr>Microsoft Office Word Document</vt:lpstr>
      <vt:lpstr>Adobe Acrobat Document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Tamchu</dc:creator>
  <cp:lastModifiedBy>Tamchu</cp:lastModifiedBy>
  <cp:revision>26</cp:revision>
  <dcterms:created xsi:type="dcterms:W3CDTF">2020-06-17T04:00:49Z</dcterms:created>
  <dcterms:modified xsi:type="dcterms:W3CDTF">2020-06-19T06:07:48Z</dcterms:modified>
</cp:coreProperties>
</file>