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4"/>
  </p:notesMasterIdLst>
  <p:handoutMasterIdLst>
    <p:handoutMasterId r:id="rId25"/>
  </p:handoutMasterIdLst>
  <p:sldIdLst>
    <p:sldId id="257" r:id="rId2"/>
    <p:sldId id="279" r:id="rId3"/>
    <p:sldId id="258" r:id="rId4"/>
    <p:sldId id="260" r:id="rId5"/>
    <p:sldId id="261" r:id="rId6"/>
    <p:sldId id="264" r:id="rId7"/>
    <p:sldId id="263" r:id="rId8"/>
    <p:sldId id="265" r:id="rId9"/>
    <p:sldId id="266" r:id="rId10"/>
    <p:sldId id="267" r:id="rId11"/>
    <p:sldId id="268" r:id="rId12"/>
    <p:sldId id="269" r:id="rId13"/>
    <p:sldId id="270" r:id="rId14"/>
    <p:sldId id="271" r:id="rId15"/>
    <p:sldId id="272" r:id="rId16"/>
    <p:sldId id="273" r:id="rId17"/>
    <p:sldId id="278" r:id="rId18"/>
    <p:sldId id="275" r:id="rId19"/>
    <p:sldId id="276" r:id="rId20"/>
    <p:sldId id="274" r:id="rId21"/>
    <p:sldId id="277"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588" autoAdjust="0"/>
    <p:restoredTop sz="94624" autoAdjust="0"/>
  </p:normalViewPr>
  <p:slideViewPr>
    <p:cSldViewPr>
      <p:cViewPr>
        <p:scale>
          <a:sx n="60" d="100"/>
          <a:sy n="60" d="100"/>
        </p:scale>
        <p:origin x="-1572"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IN" smtClean="0"/>
              <a:t>GLOBAL INSTITUTE OF TECHNOLOGY</a:t>
            </a:r>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E80146-70F4-4B06-95A4-028FDC6F7718}" type="datetimeFigureOut">
              <a:rPr lang="en-US" smtClean="0"/>
              <a:pPr/>
              <a:t>6/12/2020</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IN" smtClean="0"/>
              <a:t>DEPARTMENT OF COMPUTER SCIENCE &amp; ENGINEERING</a:t>
            </a:r>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1A952B-3E91-4CA0-9355-A71BD58A5562}" type="slidenum">
              <a:rPr lang="en-IN" smtClean="0"/>
              <a:pPr/>
              <a:t>‹#›</a:t>
            </a:fld>
            <a:endParaRPr lang="en-IN"/>
          </a:p>
        </p:txBody>
      </p:sp>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IN" smtClean="0"/>
              <a:t>GLOBAL INSTITUTE OF TECHNOLOGY</a:t>
            </a: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1FE61-46D7-4B5A-BB21-67CFD64124FF}" type="datetimeFigureOut">
              <a:rPr lang="en-US" smtClean="0"/>
              <a:pPr/>
              <a:t>6/12/2020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IN" smtClean="0"/>
              <a:t>DEPARTMENT OF COMPUTER SCIENCE &amp; ENGINEERING</a:t>
            </a: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758C6-9317-42DD-B818-FE7B60F3D84F}" type="slidenum">
              <a:rPr lang="en-IN" smtClean="0"/>
              <a:pPr/>
              <a:t>‹#›</a:t>
            </a:fld>
            <a:endParaRPr lang="en-IN"/>
          </a:p>
        </p:txBody>
      </p:sp>
    </p:spTree>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5" name="Footer Placeholder 4"/>
          <p:cNvSpPr>
            <a:spLocks noGrp="1"/>
          </p:cNvSpPr>
          <p:nvPr>
            <p:ph type="ftr" sz="quarter" idx="11"/>
          </p:nvPr>
        </p:nvSpPr>
        <p:spPr/>
        <p:txBody>
          <a:bodyPr/>
          <a:lstStyle/>
          <a:p>
            <a:pPr>
              <a:defRPr/>
            </a:pPr>
            <a:r>
              <a:rPr lang="en-IN" smtClean="0"/>
              <a:t>DEPARTMENT OF COMPUTER SCIENCE &amp; ENGINEERING</a:t>
            </a:r>
            <a:endParaRPr lang="en-US"/>
          </a:p>
        </p:txBody>
      </p:sp>
      <p:sp>
        <p:nvSpPr>
          <p:cNvPr id="6" name="Header Placeholder 5"/>
          <p:cNvSpPr>
            <a:spLocks noGrp="1"/>
          </p:cNvSpPr>
          <p:nvPr>
            <p:ph type="hdr" sz="quarter" idx="12"/>
          </p:nvPr>
        </p:nvSpPr>
        <p:spPr/>
        <p:txBody>
          <a:bodyPr/>
          <a:lstStyle/>
          <a:p>
            <a:r>
              <a:rPr lang="en-IN" smtClean="0"/>
              <a:t>GLOBAL INSTITUTE OF TECHNOLOGY</a:t>
            </a:r>
            <a:endParaRPr lang="en-IN"/>
          </a:p>
        </p:txBody>
      </p:sp>
    </p:spTree>
    <p:extLst>
      <p:ext uri="{BB962C8B-B14F-4D97-AF65-F5344CB8AC3E}">
        <p14:creationId xmlns="" xmlns:p14="http://schemas.microsoft.com/office/powerpoint/2010/main" val="380487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5" name="Footer Placeholder 4"/>
          <p:cNvSpPr>
            <a:spLocks noGrp="1"/>
          </p:cNvSpPr>
          <p:nvPr>
            <p:ph type="ftr" sz="quarter" idx="10"/>
          </p:nvPr>
        </p:nvSpPr>
        <p:spPr/>
        <p:txBody>
          <a:bodyPr/>
          <a:lstStyle/>
          <a:p>
            <a:r>
              <a:rPr lang="en-IN" smtClean="0"/>
              <a:t>DEPARTMENT OF COMPUTER SCIENCE &amp; ENGINEERING</a:t>
            </a:r>
            <a:endParaRPr lang="en-IN"/>
          </a:p>
        </p:txBody>
      </p:sp>
      <p:sp>
        <p:nvSpPr>
          <p:cNvPr id="6" name="Header Placeholder 5"/>
          <p:cNvSpPr>
            <a:spLocks noGrp="1"/>
          </p:cNvSpPr>
          <p:nvPr>
            <p:ph type="hdr" sz="quarter" idx="11"/>
          </p:nvPr>
        </p:nvSpPr>
        <p:spPr/>
        <p:txBody>
          <a:bodyPr/>
          <a:lstStyle/>
          <a:p>
            <a:r>
              <a:rPr lang="en-IN" smtClean="0"/>
              <a:t>GLOBAL INSTITUTE OF TECHNOLOGY</a:t>
            </a:r>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2DF67F6-21CE-488F-8F54-F99C9D7F67D5}" type="datetime1">
              <a:rPr lang="en-US" smtClean="0"/>
              <a:pPr/>
              <a:t>6/12/2020</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E0BF3D7D-9AD7-47EB-B6B0-E9BAD9AF9EB5}"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A7BDF4-3C46-465C-85BC-C3D29A9C87B1}" type="datetime1">
              <a:rPr lang="en-US" smtClean="0"/>
              <a:pPr/>
              <a:t>6/12/2020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0BF3D7D-9AD7-47EB-B6B0-E9BAD9AF9EB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22BB44-9775-431D-9746-1186744340BD}" type="datetime1">
              <a:rPr lang="en-US" smtClean="0"/>
              <a:pPr/>
              <a:t>6/12/2020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0BF3D7D-9AD7-47EB-B6B0-E9BAD9AF9EB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3CA99F-CE59-427F-B3AC-E43501141E50}" type="datetime1">
              <a:rPr lang="en-US" smtClean="0"/>
              <a:pPr/>
              <a:t>6/12/2020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0BF3D7D-9AD7-47EB-B6B0-E9BAD9AF9EB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21E85F5-34B7-4EBE-8E6C-97EA65953699}" type="datetime1">
              <a:rPr lang="en-US" smtClean="0"/>
              <a:pPr/>
              <a:t>6/12/2020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0BF3D7D-9AD7-47EB-B6B0-E9BAD9AF9EB5}"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74D3E2-FDCC-4F29-B785-BCE7A8060F67}" type="datetime1">
              <a:rPr lang="en-US" smtClean="0"/>
              <a:pPr/>
              <a:t>6/12/2020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0BF3D7D-9AD7-47EB-B6B0-E9BAD9AF9EB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2CFBE2-4E6F-47BB-A475-15A68F0E990B}" type="datetime1">
              <a:rPr lang="en-US" smtClean="0"/>
              <a:pPr/>
              <a:t>6/12/2020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0BF3D7D-9AD7-47EB-B6B0-E9BAD9AF9EB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A57772-F657-4159-99A9-2B29119327B3}" type="datetime1">
              <a:rPr lang="en-US" smtClean="0"/>
              <a:pPr/>
              <a:t>6/12/2020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0BF3D7D-9AD7-47EB-B6B0-E9BAD9AF9EB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B19F4-CC5E-42BD-9F78-5B112C0208AA}" type="datetime1">
              <a:rPr lang="en-US" smtClean="0"/>
              <a:pPr/>
              <a:t>6/12/2020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0BF3D7D-9AD7-47EB-B6B0-E9BAD9AF9EB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C310B6-6173-453A-9462-A2AD6F51EEBC}" type="datetime1">
              <a:rPr lang="en-US" smtClean="0"/>
              <a:pPr/>
              <a:t>6/12/2020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0BF3D7D-9AD7-47EB-B6B0-E9BAD9AF9EB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FFD6B39-59B8-4520-ADDD-A95A93FA848C}" type="datetime1">
              <a:rPr lang="en-US" smtClean="0"/>
              <a:pPr/>
              <a:t>6/12/2020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E0BF3D7D-9AD7-47EB-B6B0-E9BAD9AF9EB5}"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975FE7-52C4-4049-B092-13838A52D6C5}" type="datetime1">
              <a:rPr lang="en-US" smtClean="0"/>
              <a:pPr/>
              <a:t>6/12/2020</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0BF3D7D-9AD7-47EB-B6B0-E9BAD9AF9EB5}"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10.wav"/><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11.wav"/><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12.wav"/><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13.wav"/><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14.wav"/><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15.wav"/><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16.wav"/><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17.wav"/><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18.wav"/><Relationship Id="rId5" Type="http://schemas.openxmlformats.org/officeDocument/2006/relationships/image" Target="../media/image6.png"/><Relationship Id="rId4" Type="http://schemas.openxmlformats.org/officeDocument/2006/relationships/hyperlink" Target="http://www.projectlibre.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19.wav"/><Relationship Id="rId5" Type="http://schemas.openxmlformats.org/officeDocument/2006/relationships/image" Target="../media/image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2.wav"/><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20.wav"/><Relationship Id="rId5" Type="http://schemas.openxmlformats.org/officeDocument/2006/relationships/image" Target="../media/image6.png"/><Relationship Id="rId4" Type="http://schemas.openxmlformats.org/officeDocument/2006/relationships/hyperlink" Target="http://staruml.i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21.wav"/><Relationship Id="rId5" Type="http://schemas.openxmlformats.org/officeDocument/2006/relationships/image" Target="../media/image6.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22.wav"/><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4.wav"/><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5.wav"/><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6.wav"/><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7.wav"/><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8.wav"/><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audio" Target="../media/audio9.wav"/><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988247" y="1500181"/>
            <a:ext cx="8210052" cy="1000125"/>
          </a:xfrm>
          <a:prstGeom prst="rect">
            <a:avLst/>
          </a:prstGeom>
        </p:spPr>
        <p:txBody>
          <a:bodyPr lIns="84184" tIns="42092" rIns="84184" bIns="42092">
            <a:normAutofit fontScale="25000" lnSpcReduction="20000"/>
          </a:bodyPr>
          <a:lstStyle/>
          <a:p>
            <a:pPr marL="294648" indent="-294648" algn="ctr" eaLnBrk="0" hangingPunct="0">
              <a:spcBef>
                <a:spcPts val="691"/>
              </a:spcBef>
              <a:defRPr/>
            </a:pPr>
            <a:r>
              <a:rPr lang="en-US" sz="13300" b="1" kern="0" dirty="0">
                <a:solidFill>
                  <a:srgbClr val="0070C0"/>
                </a:solidFill>
                <a:uFill>
                  <a:solidFill>
                    <a:schemeClr val="bg1">
                      <a:lumMod val="85000"/>
                    </a:schemeClr>
                  </a:solidFill>
                </a:uFill>
                <a:latin typeface="Book Antiqua" pitchFamily="18" charset="0"/>
              </a:rPr>
              <a:t>Department of </a:t>
            </a:r>
          </a:p>
          <a:p>
            <a:pPr marL="294648" indent="-294648" algn="ctr" eaLnBrk="0" hangingPunct="0">
              <a:spcBef>
                <a:spcPts val="691"/>
              </a:spcBef>
              <a:defRPr/>
            </a:pPr>
            <a:r>
              <a:rPr lang="en-US" sz="13300" b="1" kern="0" dirty="0">
                <a:solidFill>
                  <a:srgbClr val="0070C0"/>
                </a:solidFill>
                <a:uFill>
                  <a:solidFill>
                    <a:schemeClr val="bg1">
                      <a:lumMod val="85000"/>
                    </a:schemeClr>
                  </a:solidFill>
                </a:uFill>
                <a:latin typeface="Book Antiqua" pitchFamily="18" charset="0"/>
              </a:rPr>
              <a:t>Computer Science &amp; Engineering</a:t>
            </a:r>
          </a:p>
          <a:p>
            <a:pPr marL="294648" indent="-294648" algn="ctr" eaLnBrk="0" hangingPunct="0">
              <a:spcBef>
                <a:spcPts val="691"/>
              </a:spcBef>
              <a:defRPr/>
            </a:pPr>
            <a:endParaRPr lang="en-US" sz="19900" kern="0" dirty="0">
              <a:solidFill>
                <a:srgbClr val="FF0000"/>
              </a:solidFill>
              <a:uFill>
                <a:solidFill>
                  <a:schemeClr val="bg1">
                    <a:lumMod val="85000"/>
                  </a:schemeClr>
                </a:solidFill>
              </a:uFill>
            </a:endParaRPr>
          </a:p>
          <a:p>
            <a:pPr marL="294648" indent="-294648" algn="ctr">
              <a:spcBef>
                <a:spcPts val="691"/>
              </a:spcBef>
              <a:defRPr/>
            </a:pPr>
            <a:endParaRPr lang="en-US" sz="5500" kern="0" dirty="0">
              <a:solidFill>
                <a:srgbClr val="FF0000"/>
              </a:solidFill>
              <a:uFill>
                <a:solidFill>
                  <a:schemeClr val="bg1">
                    <a:lumMod val="85000"/>
                  </a:schemeClr>
                </a:solidFill>
              </a:uFill>
            </a:endParaRPr>
          </a:p>
        </p:txBody>
      </p:sp>
      <p:sp>
        <p:nvSpPr>
          <p:cNvPr id="6" name="Footer Placeholder 5"/>
          <p:cNvSpPr txBox="1">
            <a:spLocks/>
          </p:cNvSpPr>
          <p:nvPr/>
        </p:nvSpPr>
        <p:spPr>
          <a:xfrm>
            <a:off x="1447800" y="780216"/>
            <a:ext cx="7696200" cy="500063"/>
          </a:xfrm>
          <a:prstGeom prst="rect">
            <a:avLst/>
          </a:prstGeom>
          <a:noFill/>
        </p:spPr>
        <p:txBody>
          <a:bodyPr lIns="91399" tIns="45700" rIns="91399" bIns="45700" anchor="ctr"/>
          <a:lstStyle/>
          <a:p>
            <a:pPr marL="294648" indent="-294648" algn="ctr" eaLnBrk="0" hangingPunct="0">
              <a:spcBef>
                <a:spcPts val="691"/>
              </a:spcBef>
              <a:defRPr/>
            </a:pPr>
            <a:r>
              <a:rPr lang="en-US" sz="3000" b="1" kern="0" dirty="0">
                <a:solidFill>
                  <a:srgbClr val="0070C0"/>
                </a:solidFill>
                <a:uFill>
                  <a:solidFill>
                    <a:schemeClr val="bg1">
                      <a:lumMod val="85000"/>
                    </a:schemeClr>
                  </a:solidFill>
                </a:uFill>
                <a:latin typeface="Times New Roman" pitchFamily="18" charset="0"/>
                <a:cs typeface="Times New Roman" pitchFamily="18" charset="0"/>
              </a:rPr>
              <a:t>GLOBAL INSTITUTE OF TECHNOLOGY</a:t>
            </a:r>
          </a:p>
        </p:txBody>
      </p:sp>
      <p:pic>
        <p:nvPicPr>
          <p:cNvPr id="4102" name="Picture 8" descr="logo_globe_color-e1552884169375"/>
          <p:cNvPicPr>
            <a:picLocks noChangeAspect="1" noChangeArrowheads="1"/>
          </p:cNvPicPr>
          <p:nvPr/>
        </p:nvPicPr>
        <p:blipFill>
          <a:blip r:embed="rId4"/>
          <a:srcRect/>
          <a:stretch>
            <a:fillRect/>
          </a:stretch>
        </p:blipFill>
        <p:spPr bwMode="auto">
          <a:xfrm>
            <a:off x="381000" y="152401"/>
            <a:ext cx="1042988" cy="1057275"/>
          </a:xfrm>
          <a:prstGeom prst="rect">
            <a:avLst/>
          </a:prstGeom>
          <a:noFill/>
          <a:ln w="9525">
            <a:noFill/>
            <a:miter lim="800000"/>
            <a:headEnd/>
            <a:tailEnd/>
          </a:ln>
        </p:spPr>
      </p:pic>
      <p:sp>
        <p:nvSpPr>
          <p:cNvPr id="7" name="Subtitle 2"/>
          <p:cNvSpPr txBox="1">
            <a:spLocks/>
          </p:cNvSpPr>
          <p:nvPr/>
        </p:nvSpPr>
        <p:spPr>
          <a:xfrm>
            <a:off x="928662" y="2643182"/>
            <a:ext cx="8009001" cy="2643206"/>
          </a:xfrm>
          <a:prstGeom prst="rect">
            <a:avLst/>
          </a:prstGeom>
        </p:spPr>
        <p:txBody>
          <a:bodyPr lIns="84184" tIns="42092" rIns="84184" bIns="42092">
            <a:noAutofit/>
          </a:bodyPr>
          <a:lstStyle/>
          <a:p>
            <a:pPr marL="157770" indent="-189324" algn="ctr" eaLnBrk="0" hangingPunct="0">
              <a:lnSpc>
                <a:spcPct val="120000"/>
              </a:lnSpc>
              <a:defRPr/>
            </a:pPr>
            <a:r>
              <a:rPr lang="en-US" sz="2000" b="1" kern="0" dirty="0" smtClean="0">
                <a:uFill>
                  <a:solidFill>
                    <a:schemeClr val="bg1">
                      <a:lumMod val="85000"/>
                    </a:schemeClr>
                  </a:solidFill>
                </a:uFill>
                <a:latin typeface="Book Antiqua" pitchFamily="18" charset="0"/>
              </a:rPr>
              <a:t>Subject </a:t>
            </a:r>
            <a:r>
              <a:rPr lang="en-US" sz="2000" b="1" kern="0" dirty="0">
                <a:uFill>
                  <a:solidFill>
                    <a:schemeClr val="bg1">
                      <a:lumMod val="85000"/>
                    </a:schemeClr>
                  </a:solidFill>
                </a:uFill>
                <a:latin typeface="Book Antiqua" pitchFamily="18" charset="0"/>
              </a:rPr>
              <a:t>with code:  </a:t>
            </a:r>
            <a:r>
              <a:rPr lang="en-IN" sz="2800" b="1" dirty="0">
                <a:latin typeface="Times New Roman" pitchFamily="18" charset="0"/>
                <a:cs typeface="Times New Roman" pitchFamily="18" charset="0"/>
              </a:rPr>
              <a:t>3CS4-23: Software Engineering Lab</a:t>
            </a:r>
          </a:p>
          <a:p>
            <a:pPr marL="157770" indent="-189324" algn="ctr" eaLnBrk="0" hangingPunct="0">
              <a:lnSpc>
                <a:spcPct val="120000"/>
              </a:lnSpc>
              <a:defRPr/>
            </a:pPr>
            <a:endParaRPr lang="en-US" sz="2500" b="1" kern="0" dirty="0">
              <a:uFill>
                <a:solidFill>
                  <a:schemeClr val="bg1">
                    <a:lumMod val="85000"/>
                  </a:schemeClr>
                </a:solidFill>
              </a:uFill>
              <a:latin typeface="Book Antiqua" pitchFamily="18" charset="0"/>
            </a:endParaRPr>
          </a:p>
          <a:p>
            <a:pPr marL="157770" indent="-189324" algn="ctr" eaLnBrk="0" hangingPunct="0">
              <a:lnSpc>
                <a:spcPct val="120000"/>
              </a:lnSpc>
              <a:defRPr/>
            </a:pPr>
            <a:r>
              <a:rPr lang="en-US" sz="2400" b="1" kern="0" dirty="0" smtClean="0">
                <a:uFill>
                  <a:solidFill>
                    <a:schemeClr val="bg1">
                      <a:lumMod val="85000"/>
                    </a:schemeClr>
                  </a:solidFill>
                </a:uFill>
                <a:latin typeface="Book Antiqua" pitchFamily="18" charset="0"/>
              </a:rPr>
              <a:t>Experiment-1: </a:t>
            </a:r>
            <a:r>
              <a:rPr lang="en-US" sz="2800" b="1" kern="0" dirty="0" smtClean="0">
                <a:uFill>
                  <a:solidFill>
                    <a:schemeClr val="bg1">
                      <a:lumMod val="85000"/>
                    </a:schemeClr>
                  </a:solidFill>
                </a:uFill>
                <a:latin typeface="Book Antiqua" pitchFamily="18" charset="0"/>
              </a:rPr>
              <a:t>Introduction to </a:t>
            </a:r>
          </a:p>
          <a:p>
            <a:pPr marL="157770" indent="-189324" algn="ctr" eaLnBrk="0" hangingPunct="0">
              <a:lnSpc>
                <a:spcPct val="120000"/>
              </a:lnSpc>
              <a:defRPr/>
            </a:pPr>
            <a:r>
              <a:rPr lang="en-US" sz="2800" b="1" kern="0" dirty="0" smtClean="0">
                <a:uFill>
                  <a:solidFill>
                    <a:schemeClr val="bg1">
                      <a:lumMod val="85000"/>
                    </a:schemeClr>
                  </a:solidFill>
                </a:uFill>
                <a:latin typeface="Book Antiqua" pitchFamily="18" charset="0"/>
              </a:rPr>
              <a:t>Software Engineering and Project Management</a:t>
            </a:r>
            <a:endParaRPr lang="en-IN" sz="2800" b="1" kern="0" dirty="0">
              <a:uFill>
                <a:solidFill>
                  <a:schemeClr val="bg1">
                    <a:lumMod val="85000"/>
                  </a:schemeClr>
                </a:solidFill>
              </a:uFill>
              <a:latin typeface="Book Antiqua" pitchFamily="18" charset="0"/>
            </a:endParaRPr>
          </a:p>
        </p:txBody>
      </p:sp>
      <p:sp>
        <p:nvSpPr>
          <p:cNvPr id="9" name="Subtitle 2"/>
          <p:cNvSpPr txBox="1">
            <a:spLocks/>
          </p:cNvSpPr>
          <p:nvPr/>
        </p:nvSpPr>
        <p:spPr>
          <a:xfrm>
            <a:off x="5810024" y="5294652"/>
            <a:ext cx="3062480" cy="1563348"/>
          </a:xfrm>
          <a:prstGeom prst="rect">
            <a:avLst/>
          </a:prstGeom>
        </p:spPr>
        <p:txBody>
          <a:bodyPr lIns="84184" tIns="42092" rIns="84184" bIns="42092">
            <a:normAutofit fontScale="92500" lnSpcReduction="10000"/>
          </a:bodyPr>
          <a:lstStyle/>
          <a:p>
            <a:pPr marL="294648" indent="-294648" eaLnBrk="0" hangingPunct="0">
              <a:spcBef>
                <a:spcPts val="691"/>
              </a:spcBef>
              <a:defRPr/>
            </a:pPr>
            <a:r>
              <a:rPr lang="en-US" sz="2300" b="1" kern="0" dirty="0">
                <a:uFill>
                  <a:solidFill>
                    <a:schemeClr val="bg1">
                      <a:lumMod val="85000"/>
                    </a:schemeClr>
                  </a:solidFill>
                </a:uFill>
                <a:latin typeface="Book Antiqua" pitchFamily="18" charset="0"/>
              </a:rPr>
              <a:t>Presented by: </a:t>
            </a:r>
          </a:p>
          <a:p>
            <a:pPr marL="294648" indent="-294648" eaLnBrk="0" hangingPunct="0">
              <a:spcBef>
                <a:spcPts val="691"/>
              </a:spcBef>
              <a:defRPr/>
            </a:pPr>
            <a:r>
              <a:rPr lang="en-US" sz="2300" b="1" kern="0" dirty="0">
                <a:uFill>
                  <a:solidFill>
                    <a:schemeClr val="bg1">
                      <a:lumMod val="85000"/>
                    </a:schemeClr>
                  </a:solidFill>
                </a:uFill>
                <a:latin typeface="Book Antiqua" pitchFamily="18" charset="0"/>
              </a:rPr>
              <a:t>Mr. </a:t>
            </a:r>
            <a:r>
              <a:rPr lang="en-US" sz="2300" b="1" kern="0" dirty="0" err="1">
                <a:uFill>
                  <a:solidFill>
                    <a:schemeClr val="bg1">
                      <a:lumMod val="85000"/>
                    </a:schemeClr>
                  </a:solidFill>
                </a:uFill>
                <a:latin typeface="Book Antiqua" pitchFamily="18" charset="0"/>
              </a:rPr>
              <a:t>Vivek</a:t>
            </a:r>
            <a:r>
              <a:rPr lang="en-US" sz="2300" b="1" kern="0" dirty="0">
                <a:uFill>
                  <a:solidFill>
                    <a:schemeClr val="bg1">
                      <a:lumMod val="85000"/>
                    </a:schemeClr>
                  </a:solidFill>
                </a:uFill>
                <a:latin typeface="Book Antiqua" pitchFamily="18" charset="0"/>
              </a:rPr>
              <a:t> Sharma</a:t>
            </a:r>
          </a:p>
          <a:p>
            <a:pPr marL="294648" indent="-294648" eaLnBrk="0" hangingPunct="0">
              <a:spcBef>
                <a:spcPts val="691"/>
              </a:spcBef>
              <a:defRPr/>
            </a:pPr>
            <a:r>
              <a:rPr lang="en-US" sz="2300" b="1" kern="0" dirty="0">
                <a:uFill>
                  <a:solidFill>
                    <a:schemeClr val="bg1">
                      <a:lumMod val="85000"/>
                    </a:schemeClr>
                  </a:solidFill>
                </a:uFill>
                <a:latin typeface="Book Antiqua" pitchFamily="18" charset="0"/>
              </a:rPr>
              <a:t>Assistant Professor </a:t>
            </a:r>
          </a:p>
          <a:p>
            <a:pPr marL="294648" indent="-294648" eaLnBrk="0" hangingPunct="0">
              <a:spcBef>
                <a:spcPts val="691"/>
              </a:spcBef>
              <a:defRPr/>
            </a:pPr>
            <a:r>
              <a:rPr lang="en-US" sz="2300" b="1" kern="0" dirty="0" smtClean="0">
                <a:uFill>
                  <a:solidFill>
                    <a:schemeClr val="bg1">
                      <a:lumMod val="85000"/>
                    </a:schemeClr>
                  </a:solidFill>
                </a:uFill>
                <a:latin typeface="Book Antiqua" pitchFamily="18" charset="0"/>
              </a:rPr>
              <a:t>CSE, GIT</a:t>
            </a:r>
            <a:r>
              <a:rPr lang="en-US" sz="2300" b="1" kern="0" dirty="0">
                <a:uFill>
                  <a:solidFill>
                    <a:schemeClr val="bg1">
                      <a:lumMod val="85000"/>
                    </a:schemeClr>
                  </a:solidFill>
                </a:uFill>
                <a:latin typeface="Book Antiqua" pitchFamily="18" charset="0"/>
              </a:rPr>
              <a:t>, </a:t>
            </a:r>
            <a:r>
              <a:rPr lang="en-US" sz="2300" b="1" kern="0" dirty="0" err="1">
                <a:uFill>
                  <a:solidFill>
                    <a:schemeClr val="bg1">
                      <a:lumMod val="85000"/>
                    </a:schemeClr>
                  </a:solidFill>
                </a:uFill>
                <a:latin typeface="Book Antiqua" pitchFamily="18" charset="0"/>
              </a:rPr>
              <a:t>Jaipur</a:t>
            </a:r>
            <a:endParaRPr lang="en-US" sz="2300" kern="0" dirty="0">
              <a:uFill>
                <a:solidFill>
                  <a:schemeClr val="bg1">
                    <a:lumMod val="85000"/>
                  </a:schemeClr>
                </a:solidFill>
              </a:uFill>
            </a:endParaRPr>
          </a:p>
          <a:p>
            <a:pPr marL="294648" indent="-294648" algn="ctr">
              <a:spcBef>
                <a:spcPts val="691"/>
              </a:spcBef>
              <a:defRPr/>
            </a:pPr>
            <a:endParaRPr lang="en-US" sz="2800" kern="0" dirty="0">
              <a:uFill>
                <a:solidFill>
                  <a:schemeClr val="bg1">
                    <a:lumMod val="85000"/>
                  </a:schemeClr>
                </a:solidFill>
              </a:uFill>
            </a:endParaRPr>
          </a:p>
        </p:txBody>
      </p:sp>
      <p:pic>
        <p:nvPicPr>
          <p:cNvPr id="12" name="~PP198.WAV">
            <a:hlinkClick r:id="" action="ppaction://media"/>
          </p:cNvPr>
          <p:cNvPicPr>
            <a:picLocks noRot="1" noChangeAspect="1"/>
          </p:cNvPicPr>
          <p:nvPr>
            <a:wavAudioFile r:embed="rId1" name="~PP198.WAV"/>
          </p:nvPr>
        </p:nvPicPr>
        <p:blipFill>
          <a:blip r:embed="rId5"/>
          <a:stretch>
            <a:fillRect/>
          </a:stretch>
        </p:blipFill>
        <p:spPr>
          <a:xfrm>
            <a:off x="8632825" y="6346825"/>
            <a:ext cx="304800" cy="304800"/>
          </a:xfrm>
          <a:prstGeom prst="rect">
            <a:avLst/>
          </a:prstGeom>
        </p:spPr>
      </p:pic>
    </p:spTree>
  </p:cSld>
  <p:clrMapOvr>
    <a:masterClrMapping/>
  </p:clrMapOvr>
  <p:transition advTm="11957">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071538" y="1500175"/>
            <a:ext cx="785818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generic process framework for software engineering encompasses five activities: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Communication</a:t>
            </a:r>
            <a:endParaRPr kumimoji="0" lang="en-US" sz="16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Planning</a:t>
            </a:r>
            <a:endParaRPr kumimoji="0" lang="en-US" sz="16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Modeling</a:t>
            </a:r>
            <a:endParaRPr kumimoji="0" lang="en-US" sz="16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Construction</a:t>
            </a:r>
            <a:endParaRPr kumimoji="0" lang="en-US" sz="16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Deployment</a:t>
            </a:r>
            <a:endParaRPr kumimoji="0" lang="en-US" sz="440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428728" y="710967"/>
            <a:ext cx="7715272" cy="646331"/>
          </a:xfrm>
          <a:prstGeom prst="rect">
            <a:avLst/>
          </a:prstGeom>
          <a:noFill/>
        </p:spPr>
        <p:txBody>
          <a:bodyPr wrap="square" rtlCol="0">
            <a:spAutoFit/>
          </a:bodyPr>
          <a:lstStyle/>
          <a:p>
            <a:r>
              <a:rPr lang="en-US" sz="3600" dirty="0" smtClean="0"/>
              <a:t>Software Activities in A Process Model</a:t>
            </a:r>
            <a:endParaRPr lang="en-IN" sz="3600" dirty="0"/>
          </a:p>
        </p:txBody>
      </p:sp>
      <p:pic>
        <p:nvPicPr>
          <p:cNvPr id="4"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pic>
        <p:nvPicPr>
          <p:cNvPr id="5" name="~PP3731.WAV">
            <a:hlinkClick r:id="" action="ppaction://media"/>
          </p:cNvPr>
          <p:cNvPicPr>
            <a:picLocks noRot="1" noChangeAspect="1"/>
          </p:cNvPicPr>
          <p:nvPr>
            <a:wavAudioFile r:embed="rId1" name="~PP3731.WAV"/>
          </p:nvPr>
        </p:nvPicPr>
        <p:blipFill>
          <a:blip r:embed="rId4"/>
          <a:stretch>
            <a:fillRect/>
          </a:stretch>
        </p:blipFill>
        <p:spPr>
          <a:xfrm>
            <a:off x="8632825" y="6346825"/>
            <a:ext cx="304800" cy="304800"/>
          </a:xfrm>
          <a:prstGeom prst="rect">
            <a:avLst/>
          </a:prstGeom>
        </p:spPr>
      </p:pic>
    </p:spTree>
  </p:cSld>
  <p:clrMapOvr>
    <a:masterClrMapping/>
  </p:clrMapOvr>
  <p:transition advTm="24990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000100" y="1523607"/>
            <a:ext cx="792961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 number of software processes are available. However, no single software process works well for every project. Each process works best in certain environments.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Examples of the available software process models include: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Waterfall model (t</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he Linear model)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Evolutionary development</a:t>
            </a:r>
          </a:p>
          <a:p>
            <a:pPr marL="0" marR="0" lvl="0" indent="0" algn="just" defTabSz="914400" rtl="0" eaLnBrk="0" fontAlgn="base" latinLnBrk="0" hangingPunct="0">
              <a:lnSpc>
                <a:spcPct val="100000"/>
              </a:lnSpc>
              <a:spcBef>
                <a:spcPct val="0"/>
              </a:spcBef>
              <a:spcAft>
                <a:spcPct val="0"/>
              </a:spcAft>
              <a:buClrTx/>
              <a:buSzTx/>
              <a:buFontTx/>
              <a:buNone/>
              <a:tabLst/>
            </a:pPr>
            <a:r>
              <a:rPr lang="en-GB" sz="2400" dirty="0">
                <a:solidFill>
                  <a:srgbClr val="000000"/>
                </a:solidFill>
                <a:latin typeface="Arial" pitchFamily="34" charset="0"/>
                <a:ea typeface="Times New Roman" pitchFamily="18" charset="0"/>
                <a:cs typeface="Arial" pitchFamily="34" charset="0"/>
              </a:rPr>
              <a:t>F</a:t>
            </a:r>
            <a:r>
              <a:rPr kumimoji="0" lang="en-GB"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ormal systems development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Reuse-based (</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component-based)</a:t>
            </a:r>
            <a:r>
              <a:rPr kumimoji="0" lang="en-GB"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development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Incremental model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Spiral model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Extreme Programming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2164986" y="649412"/>
            <a:ext cx="5121658" cy="707886"/>
          </a:xfrm>
          <a:prstGeom prst="rect">
            <a:avLst/>
          </a:prstGeom>
          <a:noFill/>
        </p:spPr>
        <p:txBody>
          <a:bodyPr wrap="none" rtlCol="0">
            <a:spAutoFit/>
          </a:bodyPr>
          <a:lstStyle/>
          <a:p>
            <a:r>
              <a:rPr lang="en-US" sz="4000" dirty="0" smtClean="0"/>
              <a:t>Various Process Models</a:t>
            </a:r>
            <a:endParaRPr lang="en-IN" sz="4000" dirty="0"/>
          </a:p>
        </p:txBody>
      </p:sp>
      <p:pic>
        <p:nvPicPr>
          <p:cNvPr id="4"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pic>
        <p:nvPicPr>
          <p:cNvPr id="5" name="~PP1615.WAV">
            <a:hlinkClick r:id="" action="ppaction://media"/>
          </p:cNvPr>
          <p:cNvPicPr>
            <a:picLocks noRot="1" noChangeAspect="1"/>
          </p:cNvPicPr>
          <p:nvPr>
            <a:wavAudioFile r:embed="rId1" name="~PP1615.WAV"/>
          </p:nvPr>
        </p:nvPicPr>
        <p:blipFill>
          <a:blip r:embed="rId4"/>
          <a:stretch>
            <a:fillRect/>
          </a:stretch>
        </p:blipFill>
        <p:spPr>
          <a:xfrm>
            <a:off x="8632825" y="6346825"/>
            <a:ext cx="304800" cy="304800"/>
          </a:xfrm>
          <a:prstGeom prst="rect">
            <a:avLst/>
          </a:prstGeom>
        </p:spPr>
      </p:pic>
    </p:spTree>
  </p:cSld>
  <p:clrMapOvr>
    <a:masterClrMapping/>
  </p:clrMapOvr>
  <p:transition advTm="7559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sp>
        <p:nvSpPr>
          <p:cNvPr id="41985" name="Rectangle 1"/>
          <p:cNvSpPr>
            <a:spLocks noChangeArrowheads="1"/>
          </p:cNvSpPr>
          <p:nvPr/>
        </p:nvSpPr>
        <p:spPr bwMode="auto">
          <a:xfrm>
            <a:off x="1428728" y="928670"/>
            <a:ext cx="772519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Project Planning and Management</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1214414" y="1857364"/>
            <a:ext cx="7429552" cy="4161460"/>
          </a:xfrm>
          <a:prstGeom prst="rect">
            <a:avLst/>
          </a:prstGeom>
        </p:spPr>
        <p:txBody>
          <a:bodyPr wrap="square">
            <a:spAutoFit/>
          </a:bodyPr>
          <a:lstStyle/>
          <a:p>
            <a:pPr algn="just">
              <a:lnSpc>
                <a:spcPct val="150000"/>
              </a:lnSpc>
            </a:pPr>
            <a:r>
              <a:rPr lang="en-US" sz="3600" dirty="0"/>
              <a:t>Project management is the process of planning and controlling the development of a system within a specified timeframe at a minimum cost with the right functionality.</a:t>
            </a:r>
            <a:endParaRPr lang="en-IN" sz="3600" dirty="0"/>
          </a:p>
        </p:txBody>
      </p:sp>
      <p:pic>
        <p:nvPicPr>
          <p:cNvPr id="5" name="~PP984.WAV">
            <a:hlinkClick r:id="" action="ppaction://media"/>
          </p:cNvPr>
          <p:cNvPicPr>
            <a:picLocks noRot="1" noChangeAspect="1"/>
          </p:cNvPicPr>
          <p:nvPr>
            <a:wavAudioFile r:embed="rId1" name="~PP984.WAV"/>
          </p:nvPr>
        </p:nvPicPr>
        <p:blipFill>
          <a:blip r:embed="rId4"/>
          <a:stretch>
            <a:fillRect/>
          </a:stretch>
        </p:blipFill>
        <p:spPr>
          <a:xfrm>
            <a:off x="8632825" y="6346825"/>
            <a:ext cx="304800" cy="304800"/>
          </a:xfrm>
          <a:prstGeom prst="rect">
            <a:avLst/>
          </a:prstGeom>
        </p:spPr>
      </p:pic>
    </p:spTree>
  </p:cSld>
  <p:clrMapOvr>
    <a:masterClrMapping/>
  </p:clrMapOvr>
  <p:transition advTm="607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sp>
        <p:nvSpPr>
          <p:cNvPr id="40961" name="Rectangle 1"/>
          <p:cNvSpPr>
            <a:spLocks noChangeArrowheads="1"/>
          </p:cNvSpPr>
          <p:nvPr/>
        </p:nvSpPr>
        <p:spPr bwMode="auto">
          <a:xfrm>
            <a:off x="2143108" y="863726"/>
            <a:ext cx="528641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Project Work Plan</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785786" y="2143116"/>
            <a:ext cx="807249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 typeface="Arial" pitchFamily="34" charset="0"/>
              <a:buChar char="•"/>
              <a:tabLst>
                <a:tab pos="244475" algn="l"/>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Prepare a list of all tasks in the work breakdown structure, plus</a:t>
            </a:r>
            <a:r>
              <a:rPr kumimoji="0" lang="en-US" sz="2800" b="0" i="0" u="none" strike="noStrike" cap="none" normalizeH="0" dirty="0" smtClean="0">
                <a:ln>
                  <a:noFill/>
                </a:ln>
                <a:solidFill>
                  <a:srgbClr val="000000"/>
                </a:solidFill>
                <a:effectLst/>
                <a:latin typeface="Arial" pitchFamily="34" charset="0"/>
                <a:ea typeface="Times New Roman" pitchFamily="18" charset="0"/>
                <a:cs typeface="Arial" pitchFamily="34" charset="0"/>
              </a:rPr>
              <a:t> manage</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tab pos="244475" algn="l"/>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Duration of task.</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tab pos="244475" algn="l"/>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Current task status.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tab pos="244475" algn="l"/>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Task dependencies.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tab pos="244475" algn="l"/>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Key milestone dates.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P1496.WAV">
            <a:hlinkClick r:id="" action="ppaction://media"/>
          </p:cNvPr>
          <p:cNvPicPr>
            <a:picLocks noRot="1" noChangeAspect="1"/>
          </p:cNvPicPr>
          <p:nvPr>
            <a:wavAudioFile r:embed="rId1" name="~PP1496.WAV"/>
          </p:nvPr>
        </p:nvPicPr>
        <p:blipFill>
          <a:blip r:embed="rId4"/>
          <a:stretch>
            <a:fillRect/>
          </a:stretch>
        </p:blipFill>
        <p:spPr>
          <a:xfrm>
            <a:off x="8632825" y="6346825"/>
            <a:ext cx="304800" cy="304800"/>
          </a:xfrm>
          <a:prstGeom prst="rect">
            <a:avLst/>
          </a:prstGeom>
        </p:spPr>
      </p:pic>
    </p:spTree>
  </p:cSld>
  <p:clrMapOvr>
    <a:masterClrMapping/>
  </p:clrMapOvr>
  <p:transition advTm="454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sp>
        <p:nvSpPr>
          <p:cNvPr id="39937" name="Rectangle 1"/>
          <p:cNvSpPr>
            <a:spLocks noChangeArrowheads="1"/>
          </p:cNvSpPr>
          <p:nvPr/>
        </p:nvSpPr>
        <p:spPr bwMode="auto">
          <a:xfrm>
            <a:off x="1071538" y="428604"/>
            <a:ext cx="785818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tab pos="244475" algn="l"/>
              </a:tabLst>
            </a:pPr>
            <a:r>
              <a:rPr kumimoji="0" lang="en-US" sz="4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Tracking Progress</a:t>
            </a:r>
          </a:p>
          <a:p>
            <a:pPr marL="0" marR="0" lvl="0" indent="0" algn="l" defTabSz="914400" rtl="0" eaLnBrk="0" fontAlgn="base" latinLnBrk="0" hangingPunct="0">
              <a:lnSpc>
                <a:spcPct val="150000"/>
              </a:lnSpc>
              <a:spcBef>
                <a:spcPct val="0"/>
              </a:spcBef>
              <a:spcAft>
                <a:spcPct val="0"/>
              </a:spcAft>
              <a:buClrTx/>
              <a:buSzTx/>
              <a:buFontTx/>
              <a:buNone/>
              <a:tabLst>
                <a:tab pos="244475" algn="l"/>
              </a:tabLst>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Gantt Chart:</a:t>
            </a:r>
          </a:p>
          <a:p>
            <a:pPr lvl="1" eaLnBrk="0" fontAlgn="base" hangingPunct="0">
              <a:lnSpc>
                <a:spcPct val="150000"/>
              </a:lnSpc>
              <a:spcBef>
                <a:spcPct val="0"/>
              </a:spcBef>
              <a:spcAft>
                <a:spcPct val="0"/>
              </a:spcAft>
              <a:buFont typeface="Arial" pitchFamily="34" charset="0"/>
              <a:buChar char="•"/>
              <a:tabLst>
                <a:tab pos="244475" algn="l"/>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Bar chart format.</a:t>
            </a:r>
          </a:p>
          <a:p>
            <a:pPr lvl="1" eaLnBrk="0" fontAlgn="base" hangingPunct="0">
              <a:lnSpc>
                <a:spcPct val="150000"/>
              </a:lnSpc>
              <a:spcBef>
                <a:spcPct val="0"/>
              </a:spcBef>
              <a:spcAft>
                <a:spcPct val="0"/>
              </a:spcAft>
              <a:buFont typeface="Arial" pitchFamily="34" charset="0"/>
              <a:buChar char="•"/>
              <a:tabLst>
                <a:tab pos="244475" algn="l"/>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Useful to monitor project status at any point in time.</a:t>
            </a:r>
          </a:p>
          <a:p>
            <a:pPr marL="0" marR="0" lvl="0" indent="0" algn="l" defTabSz="914400" rtl="0" eaLnBrk="0" fontAlgn="base" latinLnBrk="0" hangingPunct="0">
              <a:lnSpc>
                <a:spcPct val="150000"/>
              </a:lnSpc>
              <a:spcBef>
                <a:spcPct val="0"/>
              </a:spcBef>
              <a:spcAft>
                <a:spcPct val="0"/>
              </a:spcAft>
              <a:buClrTx/>
              <a:buSzTx/>
              <a:buFontTx/>
              <a:buNone/>
              <a:tabLst>
                <a:tab pos="244475" algn="l"/>
              </a:tabLst>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PERT Chart:</a:t>
            </a:r>
          </a:p>
          <a:p>
            <a:pPr lvl="1" eaLnBrk="0" fontAlgn="base" hangingPunct="0">
              <a:lnSpc>
                <a:spcPct val="150000"/>
              </a:lnSpc>
              <a:spcBef>
                <a:spcPct val="0"/>
              </a:spcBef>
              <a:spcAft>
                <a:spcPct val="0"/>
              </a:spcAft>
              <a:buFont typeface="Arial" pitchFamily="34" charset="0"/>
              <a:buChar char="•"/>
              <a:tabLst>
                <a:tab pos="244475" algn="l"/>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Flowchart format.</a:t>
            </a:r>
          </a:p>
          <a:p>
            <a:pPr lvl="1" eaLnBrk="0" fontAlgn="base" hangingPunct="0">
              <a:lnSpc>
                <a:spcPct val="150000"/>
              </a:lnSpc>
              <a:spcBef>
                <a:spcPct val="0"/>
              </a:spcBef>
              <a:spcAft>
                <a:spcPct val="0"/>
              </a:spcAft>
              <a:buFont typeface="Arial" pitchFamily="34" charset="0"/>
              <a:buChar char="•"/>
              <a:tabLst>
                <a:tab pos="244475" algn="l"/>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Illustrate task dependencies and critical path.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P3826.WAV">
            <a:hlinkClick r:id="" action="ppaction://media"/>
          </p:cNvPr>
          <p:cNvPicPr>
            <a:picLocks noRot="1" noChangeAspect="1"/>
          </p:cNvPicPr>
          <p:nvPr>
            <a:wavAudioFile r:embed="rId1" name="~PP3826.WAV"/>
          </p:nvPr>
        </p:nvPicPr>
        <p:blipFill>
          <a:blip r:embed="rId4"/>
          <a:stretch>
            <a:fillRect/>
          </a:stretch>
        </p:blipFill>
        <p:spPr>
          <a:xfrm>
            <a:off x="8632825" y="6346825"/>
            <a:ext cx="304800" cy="304800"/>
          </a:xfrm>
          <a:prstGeom prst="rect">
            <a:avLst/>
          </a:prstGeom>
        </p:spPr>
      </p:pic>
    </p:spTree>
  </p:cSld>
  <p:clrMapOvr>
    <a:masterClrMapping/>
  </p:clrMapOvr>
  <p:transition advTm="431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sp>
        <p:nvSpPr>
          <p:cNvPr id="62465" name="Rectangle 1"/>
          <p:cNvSpPr>
            <a:spLocks noChangeArrowheads="1"/>
          </p:cNvSpPr>
          <p:nvPr/>
        </p:nvSpPr>
        <p:spPr bwMode="auto">
          <a:xfrm>
            <a:off x="1000100" y="714356"/>
            <a:ext cx="785818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44475" algn="l"/>
                <a:tab pos="914400" algn="l"/>
              </a:tabLst>
            </a:pPr>
            <a:r>
              <a:rPr kumimoji="0" lang="en-US" sz="4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Risk Management</a:t>
            </a:r>
          </a:p>
          <a:p>
            <a:pPr marL="0" marR="0" lvl="0" indent="0" algn="just" defTabSz="914400" rtl="0" eaLnBrk="1" fontAlgn="base" latinLnBrk="0" hangingPunct="1">
              <a:lnSpc>
                <a:spcPct val="100000"/>
              </a:lnSpc>
              <a:spcBef>
                <a:spcPct val="0"/>
              </a:spcBef>
              <a:spcAft>
                <a:spcPct val="0"/>
              </a:spcAft>
              <a:buClrTx/>
              <a:buSzTx/>
              <a:buFontTx/>
              <a:buNone/>
              <a:tabLst>
                <a:tab pos="244475" algn="l"/>
                <a:tab pos="914400" algn="l"/>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4475" algn="l"/>
                <a:tab pos="914400" algn="l"/>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Risk management is concerned with identifying risks and drawing up plans to minimize their effect on a project.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4475" algn="l"/>
                <a:tab pos="914400" algn="l"/>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 risk is a probability that some adverse circumstance will occur.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4475" algn="l"/>
                <a:tab pos="914400" algn="l"/>
              </a:tabLst>
            </a:pPr>
            <a:r>
              <a:rPr kumimoji="0" lang="en-US" sz="28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Project</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risks which affect schedule or resources.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4475" algn="l"/>
                <a:tab pos="914400" algn="l"/>
              </a:tabLst>
            </a:pPr>
            <a:r>
              <a:rPr kumimoji="0" lang="en-US" sz="28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Product</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risks which affect the quality or performance of the software being developed.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4475" algn="l"/>
                <a:tab pos="914400" algn="l"/>
              </a:tabLst>
            </a:pPr>
            <a:r>
              <a:rPr kumimoji="0" lang="en-US" sz="28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Business</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risks which affect the organization developing the software.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P2871.WAV">
            <a:hlinkClick r:id="" action="ppaction://media"/>
          </p:cNvPr>
          <p:cNvPicPr>
            <a:picLocks noRot="1" noChangeAspect="1"/>
          </p:cNvPicPr>
          <p:nvPr>
            <a:wavAudioFile r:embed="rId1" name="~PP2871.WAV"/>
          </p:nvPr>
        </p:nvPicPr>
        <p:blipFill>
          <a:blip r:embed="rId4"/>
          <a:stretch>
            <a:fillRect/>
          </a:stretch>
        </p:blipFill>
        <p:spPr>
          <a:xfrm>
            <a:off x="8632825" y="6346825"/>
            <a:ext cx="304800" cy="304800"/>
          </a:xfrm>
          <a:prstGeom prst="rect">
            <a:avLst/>
          </a:prstGeom>
        </p:spPr>
      </p:pic>
    </p:spTree>
  </p:cSld>
  <p:clrMapOvr>
    <a:masterClrMapping/>
  </p:clrMapOvr>
  <p:transition advTm="10954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sp>
        <p:nvSpPr>
          <p:cNvPr id="61441" name="Rectangle 1"/>
          <p:cNvSpPr>
            <a:spLocks noChangeArrowheads="1"/>
          </p:cNvSpPr>
          <p:nvPr/>
        </p:nvSpPr>
        <p:spPr bwMode="auto">
          <a:xfrm>
            <a:off x="1000100" y="642918"/>
            <a:ext cx="785818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44475" algn="l"/>
              </a:tabLst>
            </a:pPr>
            <a:r>
              <a:rPr kumimoji="0" lang="en-US" sz="3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Risk Management Process</a:t>
            </a:r>
          </a:p>
          <a:p>
            <a:pPr marL="0" marR="0" lvl="0" indent="0" algn="just" defTabSz="914400" rtl="0" eaLnBrk="1" fontAlgn="base" latinLnBrk="0" hangingPunct="1">
              <a:lnSpc>
                <a:spcPct val="100000"/>
              </a:lnSpc>
              <a:spcBef>
                <a:spcPct val="0"/>
              </a:spcBef>
              <a:spcAft>
                <a:spcPct val="0"/>
              </a:spcAft>
              <a:buClrTx/>
              <a:buSzTx/>
              <a:buFontTx/>
              <a:buNone/>
              <a:tabLst>
                <a:tab pos="244475"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tab pos="244475" algn="l"/>
              </a:tabLst>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Risk identification</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identify project, product and business risks.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tab pos="244475" algn="l"/>
              </a:tabLst>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Risk analysis</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assess the likelihood and consequences of these risks.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tab pos="244475" algn="l"/>
              </a:tabLst>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Risk planning</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draw up plans to avoid or minimize the effects of the risk.</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tab pos="244475" algn="l"/>
              </a:tabLst>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Risk monitoring</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monitor the risks throughout the project.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P809.WAV">
            <a:hlinkClick r:id="" action="ppaction://media"/>
          </p:cNvPr>
          <p:cNvPicPr>
            <a:picLocks noRot="1" noChangeAspect="1"/>
          </p:cNvPicPr>
          <p:nvPr>
            <a:wavAudioFile r:embed="rId1" name="~PP809.WAV"/>
          </p:nvPr>
        </p:nvPicPr>
        <p:blipFill>
          <a:blip r:embed="rId4"/>
          <a:stretch>
            <a:fillRect/>
          </a:stretch>
        </p:blipFill>
        <p:spPr>
          <a:xfrm>
            <a:off x="8632825" y="6346825"/>
            <a:ext cx="304800" cy="304800"/>
          </a:xfrm>
          <a:prstGeom prst="rect">
            <a:avLst/>
          </a:prstGeom>
        </p:spPr>
      </p:pic>
    </p:spTree>
  </p:cSld>
  <p:clrMapOvr>
    <a:masterClrMapping/>
  </p:clrMapOvr>
  <p:transition advTm="428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000100" y="285728"/>
            <a:ext cx="792961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tab pos="244475" algn="l"/>
              </a:tabLst>
            </a:pPr>
            <a:r>
              <a:rPr kumimoji="0" lang="en-US"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Tools Used in the Lab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tab pos="244475" algn="l"/>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 complete software application requires from each of you a good level of knowledge of various tools. There are some tools which will be taught, but some are assumed you already know, if not, then learn those individually at other labs in syllabus or personally. </a:t>
            </a:r>
          </a:p>
          <a:p>
            <a:pPr lvl="0" algn="just" eaLnBrk="0" fontAlgn="base" hangingPunct="0">
              <a:lnSpc>
                <a:spcPct val="150000"/>
              </a:lnSpc>
              <a:spcBef>
                <a:spcPct val="0"/>
              </a:spcBef>
              <a:spcAft>
                <a:spcPct val="0"/>
              </a:spcAft>
              <a:tabLst>
                <a:tab pos="244475" algn="l"/>
              </a:tabLst>
            </a:pPr>
            <a:r>
              <a:rPr lang="en-US" sz="2400" dirty="0" smtClean="0">
                <a:solidFill>
                  <a:srgbClr val="000000"/>
                </a:solidFill>
                <a:latin typeface="Arial" pitchFamily="34" charset="0"/>
                <a:cs typeface="Arial" pitchFamily="34" charset="0"/>
              </a:rPr>
              <a:t>Some of tools are given as examples: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lnSpc>
                <a:spcPct val="150000"/>
              </a:lnSpc>
              <a:spcBef>
                <a:spcPct val="0"/>
              </a:spcBef>
              <a:spcAft>
                <a:spcPct val="0"/>
              </a:spcAft>
              <a:tabLst>
                <a:tab pos="244475" algn="l"/>
              </a:tabLst>
            </a:pPr>
            <a:r>
              <a:rPr kumimoji="0" lang="en-US" sz="2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ProjectLibre</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MS Project</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for Project Planning / Management</a:t>
            </a:r>
          </a:p>
          <a:p>
            <a:pPr marL="0" marR="0" lvl="0" indent="0" algn="just" defTabSz="914400" rtl="0" eaLnBrk="0" fontAlgn="base" latinLnBrk="0" hangingPunct="0">
              <a:lnSpc>
                <a:spcPct val="150000"/>
              </a:lnSpc>
              <a:spcBef>
                <a:spcPct val="0"/>
              </a:spcBef>
              <a:spcAft>
                <a:spcPct val="0"/>
              </a:spcAft>
              <a:buClrTx/>
              <a:buSzTx/>
              <a:buFontTx/>
              <a:buNone/>
              <a:tabLst>
                <a:tab pos="244475" algn="l"/>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Rational Rose</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2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StarUML</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for UML diagrams (Object Oriented Analysis and Design)</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pic>
        <p:nvPicPr>
          <p:cNvPr id="4" name="~PP3502.WAV">
            <a:hlinkClick r:id="" action="ppaction://media"/>
          </p:cNvPr>
          <p:cNvPicPr>
            <a:picLocks noRot="1" noChangeAspect="1"/>
          </p:cNvPicPr>
          <p:nvPr>
            <a:wavAudioFile r:embed="rId1" name="~PP3502.WAV"/>
          </p:nvPr>
        </p:nvPicPr>
        <p:blipFill>
          <a:blip r:embed="rId4"/>
          <a:stretch>
            <a:fillRect/>
          </a:stretch>
        </p:blipFill>
        <p:spPr>
          <a:xfrm>
            <a:off x="8632825" y="6346825"/>
            <a:ext cx="304800" cy="304800"/>
          </a:xfrm>
          <a:prstGeom prst="rect">
            <a:avLst/>
          </a:prstGeom>
        </p:spPr>
      </p:pic>
    </p:spTree>
  </p:cSld>
  <p:clrMapOvr>
    <a:masterClrMapping/>
  </p:clrMapOvr>
  <p:transition advTm="927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sp>
        <p:nvSpPr>
          <p:cNvPr id="4" name="Rectangle 3"/>
          <p:cNvSpPr/>
          <p:nvPr/>
        </p:nvSpPr>
        <p:spPr>
          <a:xfrm>
            <a:off x="1142976" y="3429000"/>
            <a:ext cx="5572148" cy="3108543"/>
          </a:xfrm>
          <a:prstGeom prst="rect">
            <a:avLst/>
          </a:prstGeom>
        </p:spPr>
        <p:txBody>
          <a:bodyPr wrap="square">
            <a:spAutoFit/>
          </a:bodyPr>
          <a:lstStyle/>
          <a:p>
            <a:r>
              <a:rPr lang="en-IN" sz="2800" b="1" dirty="0" smtClean="0"/>
              <a:t>Features:</a:t>
            </a:r>
            <a:endParaRPr lang="en-IN" sz="2800" b="1" dirty="0"/>
          </a:p>
          <a:p>
            <a:r>
              <a:rPr lang="en-IN" sz="2400" dirty="0"/>
              <a:t>Microsoft Project replacement</a:t>
            </a:r>
          </a:p>
          <a:p>
            <a:r>
              <a:rPr lang="en-IN" sz="2400" dirty="0"/>
              <a:t>Gantt </a:t>
            </a:r>
            <a:r>
              <a:rPr lang="en-IN" sz="2400" dirty="0" smtClean="0"/>
              <a:t>Chart</a:t>
            </a:r>
          </a:p>
          <a:p>
            <a:r>
              <a:rPr lang="en-IN" sz="2400" dirty="0" smtClean="0"/>
              <a:t>Earned </a:t>
            </a:r>
            <a:r>
              <a:rPr lang="en-IN" sz="2400" dirty="0"/>
              <a:t>Value Costing</a:t>
            </a:r>
          </a:p>
          <a:p>
            <a:r>
              <a:rPr lang="en-IN" sz="2400" dirty="0"/>
              <a:t>PERT Charts</a:t>
            </a:r>
          </a:p>
          <a:p>
            <a:r>
              <a:rPr lang="en-IN" sz="2400" dirty="0"/>
              <a:t>Project Management software</a:t>
            </a:r>
          </a:p>
          <a:p>
            <a:r>
              <a:rPr lang="en-IN" sz="2400" dirty="0"/>
              <a:t>RBS Chart</a:t>
            </a:r>
          </a:p>
          <a:p>
            <a:r>
              <a:rPr lang="en-IN" sz="2400" dirty="0"/>
              <a:t>New version of </a:t>
            </a:r>
            <a:r>
              <a:rPr lang="en-IN" sz="2400" dirty="0" err="1" smtClean="0"/>
              <a:t>OpenProj</a:t>
            </a:r>
            <a:endParaRPr lang="en-IN" sz="2400" dirty="0"/>
          </a:p>
        </p:txBody>
      </p:sp>
      <p:sp>
        <p:nvSpPr>
          <p:cNvPr id="5" name="Rectangle 4"/>
          <p:cNvSpPr/>
          <p:nvPr/>
        </p:nvSpPr>
        <p:spPr>
          <a:xfrm>
            <a:off x="500034" y="1285860"/>
            <a:ext cx="8358246" cy="2031325"/>
          </a:xfrm>
          <a:prstGeom prst="rect">
            <a:avLst/>
          </a:prstGeom>
        </p:spPr>
        <p:txBody>
          <a:bodyPr wrap="square">
            <a:spAutoFit/>
          </a:bodyPr>
          <a:lstStyle/>
          <a:p>
            <a:pPr algn="just">
              <a:lnSpc>
                <a:spcPct val="150000"/>
              </a:lnSpc>
            </a:pPr>
            <a:r>
              <a:rPr lang="en-IN" sz="2400" dirty="0" err="1"/>
              <a:t>ProjectLibre</a:t>
            </a:r>
            <a:r>
              <a:rPr lang="en-IN" sz="2400" dirty="0"/>
              <a:t> is project management software, the leading alternative to Microsoft Project. </a:t>
            </a:r>
            <a:r>
              <a:rPr lang="en-IN" sz="2400" dirty="0" smtClean="0"/>
              <a:t>This </a:t>
            </a:r>
            <a:r>
              <a:rPr lang="en-IN" sz="2400" dirty="0"/>
              <a:t>is desktop software, </a:t>
            </a:r>
            <a:r>
              <a:rPr lang="en-IN" sz="2400" dirty="0" smtClean="0"/>
              <a:t>they </a:t>
            </a:r>
            <a:r>
              <a:rPr lang="en-IN" sz="2400" dirty="0"/>
              <a:t>are releasing a cloud version in the future. </a:t>
            </a:r>
            <a:endParaRPr lang="en-IN" sz="2400" dirty="0" smtClean="0"/>
          </a:p>
          <a:p>
            <a:r>
              <a:rPr lang="en-IN" dirty="0" smtClean="0"/>
              <a:t>Link: </a:t>
            </a:r>
            <a:r>
              <a:rPr lang="en-IN" dirty="0"/>
              <a:t> </a:t>
            </a:r>
            <a:r>
              <a:rPr lang="en-IN" dirty="0">
                <a:hlinkClick r:id="rId4"/>
              </a:rPr>
              <a:t>http://www.projectlibre.org</a:t>
            </a:r>
            <a:r>
              <a:rPr lang="en-IN" dirty="0"/>
              <a:t> </a:t>
            </a:r>
          </a:p>
        </p:txBody>
      </p:sp>
      <p:sp>
        <p:nvSpPr>
          <p:cNvPr id="6" name="Rectangle 5"/>
          <p:cNvSpPr/>
          <p:nvPr/>
        </p:nvSpPr>
        <p:spPr>
          <a:xfrm>
            <a:off x="3571868" y="642918"/>
            <a:ext cx="2988960" cy="646331"/>
          </a:xfrm>
          <a:prstGeom prst="rect">
            <a:avLst/>
          </a:prstGeom>
        </p:spPr>
        <p:txBody>
          <a:bodyPr wrap="none">
            <a:spAutoFit/>
          </a:bodyPr>
          <a:lstStyle/>
          <a:p>
            <a:r>
              <a:rPr lang="en-IN" sz="3600" b="1" dirty="0" err="1" smtClean="0"/>
              <a:t>ProjectLibre</a:t>
            </a:r>
            <a:r>
              <a:rPr lang="en-IN" sz="3600" b="1" dirty="0" smtClean="0"/>
              <a:t> </a:t>
            </a:r>
            <a:endParaRPr lang="en-IN" sz="3600" b="1" dirty="0"/>
          </a:p>
        </p:txBody>
      </p:sp>
      <p:pic>
        <p:nvPicPr>
          <p:cNvPr id="7" name="~PP807.WAV">
            <a:hlinkClick r:id="" action="ppaction://media"/>
          </p:cNvPr>
          <p:cNvPicPr>
            <a:picLocks noRot="1" noChangeAspect="1"/>
          </p:cNvPicPr>
          <p:nvPr>
            <a:wavAudioFile r:embed="rId1" name="~PP807.WAV"/>
          </p:nvPr>
        </p:nvPicPr>
        <p:blipFill>
          <a:blip r:embed="rId5"/>
          <a:stretch>
            <a:fillRect/>
          </a:stretch>
        </p:blipFill>
        <p:spPr>
          <a:xfrm>
            <a:off x="8632825" y="6346825"/>
            <a:ext cx="304800" cy="304800"/>
          </a:xfrm>
          <a:prstGeom prst="rect">
            <a:avLst/>
          </a:prstGeom>
        </p:spPr>
      </p:pic>
    </p:spTree>
  </p:cSld>
  <p:clrMapOvr>
    <a:masterClrMapping/>
  </p:clrMapOvr>
  <p:transition advTm="4635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pic>
        <p:nvPicPr>
          <p:cNvPr id="58369" name="Picture 1" descr="C:\Users\Tamchu\Desktop\11.PNG"/>
          <p:cNvPicPr>
            <a:picLocks noChangeAspect="1" noChangeArrowheads="1"/>
          </p:cNvPicPr>
          <p:nvPr/>
        </p:nvPicPr>
        <p:blipFill>
          <a:blip r:embed="rId4"/>
          <a:srcRect/>
          <a:stretch>
            <a:fillRect/>
          </a:stretch>
        </p:blipFill>
        <p:spPr bwMode="auto">
          <a:xfrm>
            <a:off x="142844" y="2043126"/>
            <a:ext cx="8889100" cy="4529146"/>
          </a:xfrm>
          <a:prstGeom prst="rect">
            <a:avLst/>
          </a:prstGeom>
          <a:noFill/>
        </p:spPr>
      </p:pic>
      <p:sp>
        <p:nvSpPr>
          <p:cNvPr id="4" name="TextBox 3"/>
          <p:cNvSpPr txBox="1"/>
          <p:nvPr/>
        </p:nvSpPr>
        <p:spPr>
          <a:xfrm>
            <a:off x="500034" y="1324261"/>
            <a:ext cx="8469691" cy="461665"/>
          </a:xfrm>
          <a:prstGeom prst="rect">
            <a:avLst/>
          </a:prstGeom>
          <a:noFill/>
        </p:spPr>
        <p:txBody>
          <a:bodyPr wrap="none" rtlCol="0">
            <a:spAutoFit/>
          </a:bodyPr>
          <a:lstStyle/>
          <a:p>
            <a:r>
              <a:rPr lang="en-US" sz="2400" b="1" dirty="0" smtClean="0"/>
              <a:t>Screenshot of </a:t>
            </a:r>
            <a:r>
              <a:rPr lang="en-US" sz="2400" b="1" dirty="0" err="1" smtClean="0"/>
              <a:t>ProjectLibre</a:t>
            </a:r>
            <a:r>
              <a:rPr lang="en-US" sz="2400" b="1" dirty="0" smtClean="0"/>
              <a:t> Software running on Windows</a:t>
            </a:r>
            <a:endParaRPr lang="en-IN" sz="2400" b="1" dirty="0"/>
          </a:p>
        </p:txBody>
      </p:sp>
      <p:pic>
        <p:nvPicPr>
          <p:cNvPr id="5" name="~PP906.WAV">
            <a:hlinkClick r:id="" action="ppaction://media"/>
          </p:cNvPr>
          <p:cNvPicPr>
            <a:picLocks noRot="1" noChangeAspect="1"/>
          </p:cNvPicPr>
          <p:nvPr>
            <a:wavAudioFile r:embed="rId1" name="~PP906.WAV"/>
          </p:nvPr>
        </p:nvPicPr>
        <p:blipFill>
          <a:blip r:embed="rId5"/>
          <a:stretch>
            <a:fillRect/>
          </a:stretch>
        </p:blipFill>
        <p:spPr>
          <a:xfrm>
            <a:off x="8632825" y="6346825"/>
            <a:ext cx="304800" cy="304800"/>
          </a:xfrm>
          <a:prstGeom prst="rect">
            <a:avLst/>
          </a:prstGeom>
        </p:spPr>
      </p:pic>
    </p:spTree>
  </p:cSld>
  <p:clrMapOvr>
    <a:masterClrMapping/>
  </p:clrMapOvr>
  <p:transition advTm="1229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sp>
        <p:nvSpPr>
          <p:cNvPr id="3" name="TextBox 2"/>
          <p:cNvSpPr txBox="1"/>
          <p:nvPr/>
        </p:nvSpPr>
        <p:spPr>
          <a:xfrm>
            <a:off x="3306824" y="571480"/>
            <a:ext cx="2193870" cy="707886"/>
          </a:xfrm>
          <a:prstGeom prst="rect">
            <a:avLst/>
          </a:prstGeom>
          <a:noFill/>
        </p:spPr>
        <p:txBody>
          <a:bodyPr wrap="none" rtlCol="0">
            <a:spAutoFit/>
          </a:bodyPr>
          <a:lstStyle/>
          <a:p>
            <a:r>
              <a:rPr lang="en-US" sz="4000" dirty="0" smtClean="0"/>
              <a:t>Contents</a:t>
            </a:r>
            <a:endParaRPr lang="en-IN" sz="4000" dirty="0"/>
          </a:p>
        </p:txBody>
      </p:sp>
      <p:sp>
        <p:nvSpPr>
          <p:cNvPr id="4" name="TextBox 3"/>
          <p:cNvSpPr txBox="1"/>
          <p:nvPr/>
        </p:nvSpPr>
        <p:spPr>
          <a:xfrm>
            <a:off x="1214414" y="1276687"/>
            <a:ext cx="7286676" cy="5078313"/>
          </a:xfrm>
          <a:prstGeom prst="rect">
            <a:avLst/>
          </a:prstGeom>
          <a:noFill/>
        </p:spPr>
        <p:txBody>
          <a:bodyPr wrap="square" rtlCol="0">
            <a:spAutoFit/>
          </a:bodyPr>
          <a:lstStyle/>
          <a:p>
            <a:pPr marL="457200" indent="-457200">
              <a:lnSpc>
                <a:spcPct val="150000"/>
              </a:lnSpc>
              <a:buFont typeface="Arial" pitchFamily="34" charset="0"/>
              <a:buChar char="•"/>
            </a:pPr>
            <a:r>
              <a:rPr lang="en-US" sz="2400" dirty="0" smtClean="0">
                <a:latin typeface="Arial" pitchFamily="34" charset="0"/>
                <a:cs typeface="Arial" pitchFamily="34" charset="0"/>
              </a:rPr>
              <a:t>Scheme and Syllabus of SE Lab</a:t>
            </a:r>
            <a:endParaRPr lang="en-IN" sz="2400" dirty="0" smtClean="0">
              <a:latin typeface="Arial" pitchFamily="34" charset="0"/>
              <a:cs typeface="Arial" pitchFamily="34" charset="0"/>
            </a:endParaRPr>
          </a:p>
          <a:p>
            <a:pPr marL="457200" indent="-457200">
              <a:lnSpc>
                <a:spcPct val="150000"/>
              </a:lnSpc>
              <a:buFont typeface="Arial" pitchFamily="34" charset="0"/>
              <a:buChar char="•"/>
            </a:pPr>
            <a:r>
              <a:rPr lang="en-US" sz="2400" dirty="0" smtClean="0">
                <a:latin typeface="Arial" pitchFamily="34" charset="0"/>
                <a:cs typeface="Arial" pitchFamily="34" charset="0"/>
              </a:rPr>
              <a:t>Introduction to Software Engineering Lab</a:t>
            </a:r>
            <a:endParaRPr lang="en-IN" sz="2400" dirty="0" smtClean="0">
              <a:latin typeface="Arial" pitchFamily="34" charset="0"/>
              <a:cs typeface="Arial" pitchFamily="34" charset="0"/>
            </a:endParaRPr>
          </a:p>
          <a:p>
            <a:pPr marL="457200" indent="-457200">
              <a:lnSpc>
                <a:spcPct val="150000"/>
              </a:lnSpc>
              <a:buFont typeface="Arial" pitchFamily="34" charset="0"/>
              <a:buChar char="•"/>
            </a:pPr>
            <a:r>
              <a:rPr lang="en-US" sz="2400" dirty="0">
                <a:solidFill>
                  <a:srgbClr val="000000"/>
                </a:solidFill>
                <a:latin typeface="Arial" pitchFamily="34" charset="0"/>
                <a:ea typeface="Times New Roman" pitchFamily="18" charset="0"/>
                <a:cs typeface="Arial" pitchFamily="34" charset="0"/>
              </a:rPr>
              <a:t>Lab</a:t>
            </a:r>
            <a:r>
              <a:rPr lang="en-US" sz="2400" dirty="0" smtClean="0">
                <a:latin typeface="Arial" pitchFamily="34" charset="0"/>
                <a:cs typeface="Arial" pitchFamily="34" charset="0"/>
              </a:rPr>
              <a:t> </a:t>
            </a:r>
            <a:r>
              <a:rPr kumimoji="0" lang="en-US" sz="2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Objectives </a:t>
            </a:r>
          </a:p>
          <a:p>
            <a:pPr marL="457200" indent="-457200">
              <a:lnSpc>
                <a:spcPct val="150000"/>
              </a:lnSpc>
              <a:buFont typeface="Arial" pitchFamily="34" charset="0"/>
              <a:buChar char="•"/>
            </a:pPr>
            <a:r>
              <a:rPr lang="en-US" sz="2400" dirty="0" smtClean="0">
                <a:latin typeface="Arial" pitchFamily="34" charset="0"/>
                <a:cs typeface="Arial" pitchFamily="34" charset="0"/>
              </a:rPr>
              <a:t>Introduction to Software Engineering</a:t>
            </a:r>
          </a:p>
          <a:p>
            <a:pPr marL="457200" indent="-457200">
              <a:lnSpc>
                <a:spcPct val="150000"/>
              </a:lnSpc>
              <a:buFont typeface="Arial" pitchFamily="34" charset="0"/>
              <a:buChar char="•"/>
            </a:pPr>
            <a:r>
              <a:rPr lang="en-US" sz="2400" dirty="0" smtClean="0">
                <a:latin typeface="Arial" pitchFamily="34" charset="0"/>
                <a:cs typeface="Arial" pitchFamily="34" charset="0"/>
              </a:rPr>
              <a:t>Software Activities in A Process Model</a:t>
            </a:r>
            <a:endParaRPr lang="en-IN" sz="2400" dirty="0" smtClean="0">
              <a:latin typeface="Arial" pitchFamily="34" charset="0"/>
              <a:cs typeface="Arial" pitchFamily="34" charset="0"/>
            </a:endParaRPr>
          </a:p>
          <a:p>
            <a:pPr marL="457200" indent="-457200">
              <a:lnSpc>
                <a:spcPct val="150000"/>
              </a:lnSpc>
              <a:buFont typeface="Arial" pitchFamily="34" charset="0"/>
              <a:buChar char="•"/>
            </a:pPr>
            <a:r>
              <a:rPr lang="en-US" sz="2400" dirty="0" smtClean="0">
                <a:latin typeface="Arial" pitchFamily="34" charset="0"/>
                <a:cs typeface="Arial" pitchFamily="34" charset="0"/>
              </a:rPr>
              <a:t>Various Process Models</a:t>
            </a:r>
          </a:p>
          <a:p>
            <a:pPr marL="457200" lvl="0" indent="-457200">
              <a:lnSpc>
                <a:spcPct val="150000"/>
              </a:lnSpc>
              <a:buFont typeface="Arial" pitchFamily="34" charset="0"/>
              <a:buChar char="•"/>
            </a:pPr>
            <a:r>
              <a:rPr kumimoji="0" lang="en-US" sz="2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Project Planning and Management</a:t>
            </a:r>
          </a:p>
          <a:p>
            <a:pPr marL="457200" indent="-457200">
              <a:lnSpc>
                <a:spcPct val="150000"/>
              </a:lnSpc>
              <a:buFont typeface="Arial" pitchFamily="34" charset="0"/>
              <a:buChar char="•"/>
            </a:pPr>
            <a:r>
              <a:rPr kumimoji="0" lang="en-US" sz="2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Risk Management</a:t>
            </a:r>
          </a:p>
          <a:p>
            <a:pPr marL="457200" lvl="0" indent="-457200">
              <a:lnSpc>
                <a:spcPct val="150000"/>
              </a:lnSpc>
              <a:buFont typeface="Arial" pitchFamily="34" charset="0"/>
              <a:buChar char="•"/>
            </a:pPr>
            <a:r>
              <a:rPr kumimoji="0" lang="en-US" sz="2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Tools Used in the Lab</a:t>
            </a:r>
            <a:endParaRPr lang="en-IN" sz="2400" dirty="0">
              <a:latin typeface="Arial" pitchFamily="34" charset="0"/>
              <a:cs typeface="Arial" pitchFamily="34" charset="0"/>
            </a:endParaRPr>
          </a:p>
        </p:txBody>
      </p:sp>
      <p:pic>
        <p:nvPicPr>
          <p:cNvPr id="6" name="~PP211.WAV">
            <a:hlinkClick r:id="" action="ppaction://media"/>
          </p:cNvPr>
          <p:cNvPicPr>
            <a:picLocks noRot="1" noChangeAspect="1"/>
          </p:cNvPicPr>
          <p:nvPr>
            <a:wavAudioFile r:embed="rId1" name="~PP211.WAV"/>
          </p:nvPr>
        </p:nvPicPr>
        <p:blipFill>
          <a:blip r:embed="rId4"/>
          <a:stretch>
            <a:fillRect/>
          </a:stretch>
        </p:blipFill>
        <p:spPr>
          <a:xfrm>
            <a:off x="8632825" y="6346825"/>
            <a:ext cx="304800" cy="304800"/>
          </a:xfrm>
          <a:prstGeom prst="rect">
            <a:avLst/>
          </a:prstGeom>
        </p:spPr>
      </p:pic>
    </p:spTree>
  </p:cSld>
  <p:clrMapOvr>
    <a:masterClrMapping/>
  </p:clrMapOvr>
  <p:transition advTm="811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sp>
        <p:nvSpPr>
          <p:cNvPr id="6" name="Rectangle 5"/>
          <p:cNvSpPr/>
          <p:nvPr/>
        </p:nvSpPr>
        <p:spPr>
          <a:xfrm>
            <a:off x="785786" y="1285860"/>
            <a:ext cx="8072494" cy="5262979"/>
          </a:xfrm>
          <a:prstGeom prst="rect">
            <a:avLst/>
          </a:prstGeom>
        </p:spPr>
        <p:txBody>
          <a:bodyPr wrap="square">
            <a:spAutoFit/>
          </a:bodyPr>
          <a:lstStyle/>
          <a:p>
            <a:pPr algn="just">
              <a:lnSpc>
                <a:spcPct val="150000"/>
              </a:lnSpc>
            </a:pPr>
            <a:r>
              <a:rPr lang="en-IN" sz="2800" dirty="0" err="1"/>
              <a:t>StarUML</a:t>
            </a:r>
            <a:r>
              <a:rPr lang="en-IN" sz="2800" dirty="0"/>
              <a:t> is an open source project to develop fast, flexible, extensible, </a:t>
            </a:r>
            <a:r>
              <a:rPr lang="en-IN" sz="2800" dirty="0" err="1"/>
              <a:t>featureful</a:t>
            </a:r>
            <a:r>
              <a:rPr lang="en-IN" sz="2800" dirty="0"/>
              <a:t>, and freely-available UML/MDA platform running on Win32 platform. The goal is a compelling replacement of commercial UML tools such as </a:t>
            </a:r>
            <a:r>
              <a:rPr lang="en-IN" sz="2800" dirty="0" err="1" smtClean="0"/>
              <a:t>RationalRose</a:t>
            </a:r>
            <a:r>
              <a:rPr lang="en-IN" sz="2800" dirty="0" smtClean="0"/>
              <a:t> and </a:t>
            </a:r>
            <a:r>
              <a:rPr lang="en-IN" sz="2800" dirty="0"/>
              <a:t>so on</a:t>
            </a:r>
            <a:r>
              <a:rPr lang="en-IN" sz="2800" dirty="0" smtClean="0"/>
              <a:t>. Link: </a:t>
            </a:r>
            <a:r>
              <a:rPr lang="en-IN" sz="2800" dirty="0" smtClean="0">
                <a:hlinkClick r:id="rId4"/>
              </a:rPr>
              <a:t>http://staruml.io/</a:t>
            </a:r>
            <a:endParaRPr lang="en-IN" sz="2800" dirty="0" smtClean="0"/>
          </a:p>
          <a:p>
            <a:pPr algn="just">
              <a:lnSpc>
                <a:spcPct val="150000"/>
              </a:lnSpc>
            </a:pPr>
            <a:r>
              <a:rPr lang="en-US" sz="2800" dirty="0" smtClean="0"/>
              <a:t>It is a very useful tool for object oriented design and drawing UML diagrams.</a:t>
            </a:r>
            <a:endParaRPr lang="en-IN" sz="2800" dirty="0"/>
          </a:p>
        </p:txBody>
      </p:sp>
      <p:sp>
        <p:nvSpPr>
          <p:cNvPr id="7" name="Rectangle 6"/>
          <p:cNvSpPr/>
          <p:nvPr/>
        </p:nvSpPr>
        <p:spPr>
          <a:xfrm>
            <a:off x="3500430" y="642918"/>
            <a:ext cx="2437142" cy="707886"/>
          </a:xfrm>
          <a:prstGeom prst="rect">
            <a:avLst/>
          </a:prstGeom>
        </p:spPr>
        <p:txBody>
          <a:bodyPr wrap="none">
            <a:spAutoFit/>
          </a:bodyPr>
          <a:lstStyle/>
          <a:p>
            <a:r>
              <a:rPr lang="en-IN" sz="4000" b="1" dirty="0" err="1" smtClean="0"/>
              <a:t>StarUML</a:t>
            </a:r>
            <a:r>
              <a:rPr lang="en-IN" sz="4000" b="1" dirty="0" smtClean="0"/>
              <a:t> </a:t>
            </a:r>
            <a:endParaRPr lang="en-IN" sz="4000" b="1" dirty="0"/>
          </a:p>
        </p:txBody>
      </p:sp>
      <p:pic>
        <p:nvPicPr>
          <p:cNvPr id="5" name="~PP464.WAV">
            <a:hlinkClick r:id="" action="ppaction://media"/>
          </p:cNvPr>
          <p:cNvPicPr>
            <a:picLocks noRot="1" noChangeAspect="1"/>
          </p:cNvPicPr>
          <p:nvPr>
            <a:wavAudioFile r:embed="rId1" name="~PP464.WAV"/>
          </p:nvPr>
        </p:nvPicPr>
        <p:blipFill>
          <a:blip r:embed="rId5"/>
          <a:stretch>
            <a:fillRect/>
          </a:stretch>
        </p:blipFill>
        <p:spPr>
          <a:xfrm>
            <a:off x="8632825" y="6346825"/>
            <a:ext cx="304800" cy="304800"/>
          </a:xfrm>
          <a:prstGeom prst="rect">
            <a:avLst/>
          </a:prstGeom>
        </p:spPr>
      </p:pic>
    </p:spTree>
  </p:cSld>
  <p:clrMapOvr>
    <a:masterClrMapping/>
  </p:clrMapOvr>
  <p:transition advTm="5269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pic>
        <p:nvPicPr>
          <p:cNvPr id="57345" name="Picture 1" descr="C:\Users\Tamchu\Desktop\22.png"/>
          <p:cNvPicPr>
            <a:picLocks noChangeAspect="1" noChangeArrowheads="1"/>
          </p:cNvPicPr>
          <p:nvPr/>
        </p:nvPicPr>
        <p:blipFill>
          <a:blip r:embed="rId4"/>
          <a:srcRect/>
          <a:stretch>
            <a:fillRect/>
          </a:stretch>
        </p:blipFill>
        <p:spPr bwMode="auto">
          <a:xfrm>
            <a:off x="357158" y="1895488"/>
            <a:ext cx="8653235" cy="4605346"/>
          </a:xfrm>
          <a:prstGeom prst="rect">
            <a:avLst/>
          </a:prstGeom>
          <a:noFill/>
        </p:spPr>
      </p:pic>
      <p:sp>
        <p:nvSpPr>
          <p:cNvPr id="4" name="TextBox 3"/>
          <p:cNvSpPr txBox="1"/>
          <p:nvPr/>
        </p:nvSpPr>
        <p:spPr>
          <a:xfrm>
            <a:off x="762649" y="1324261"/>
            <a:ext cx="7952755" cy="461665"/>
          </a:xfrm>
          <a:prstGeom prst="rect">
            <a:avLst/>
          </a:prstGeom>
          <a:noFill/>
        </p:spPr>
        <p:txBody>
          <a:bodyPr wrap="none" rtlCol="0">
            <a:spAutoFit/>
          </a:bodyPr>
          <a:lstStyle/>
          <a:p>
            <a:r>
              <a:rPr lang="en-US" sz="2400" b="1" dirty="0" smtClean="0"/>
              <a:t>Screenshot of </a:t>
            </a:r>
            <a:r>
              <a:rPr lang="en-US" sz="2400" b="1" dirty="0" err="1" smtClean="0"/>
              <a:t>StarUML</a:t>
            </a:r>
            <a:r>
              <a:rPr lang="en-US" sz="2400" b="1" dirty="0" smtClean="0"/>
              <a:t> Software running on Windows</a:t>
            </a:r>
            <a:endParaRPr lang="en-IN" sz="2400" b="1" dirty="0"/>
          </a:p>
        </p:txBody>
      </p:sp>
      <p:pic>
        <p:nvPicPr>
          <p:cNvPr id="5" name="~PP2972.WAV">
            <a:hlinkClick r:id="" action="ppaction://media"/>
          </p:cNvPr>
          <p:cNvPicPr>
            <a:picLocks noRot="1" noChangeAspect="1"/>
          </p:cNvPicPr>
          <p:nvPr>
            <a:wavAudioFile r:embed="rId1" name="~PP2972.WAV"/>
          </p:nvPr>
        </p:nvPicPr>
        <p:blipFill>
          <a:blip r:embed="rId5"/>
          <a:stretch>
            <a:fillRect/>
          </a:stretch>
        </p:blipFill>
        <p:spPr>
          <a:xfrm>
            <a:off x="8632825" y="6346825"/>
            <a:ext cx="304800" cy="304800"/>
          </a:xfrm>
          <a:prstGeom prst="rect">
            <a:avLst/>
          </a:prstGeom>
        </p:spPr>
      </p:pic>
    </p:spTree>
  </p:cSld>
  <p:clrMapOvr>
    <a:masterClrMapping/>
  </p:clrMapOvr>
  <p:transition advTm="1879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sp>
        <p:nvSpPr>
          <p:cNvPr id="3" name="TextBox 2"/>
          <p:cNvSpPr txBox="1"/>
          <p:nvPr/>
        </p:nvSpPr>
        <p:spPr>
          <a:xfrm>
            <a:off x="3357554" y="720850"/>
            <a:ext cx="2884123" cy="707886"/>
          </a:xfrm>
          <a:prstGeom prst="rect">
            <a:avLst/>
          </a:prstGeom>
          <a:noFill/>
        </p:spPr>
        <p:txBody>
          <a:bodyPr wrap="none" rtlCol="0">
            <a:spAutoFit/>
          </a:bodyPr>
          <a:lstStyle/>
          <a:p>
            <a:r>
              <a:rPr lang="en-US" sz="4000" dirty="0" smtClean="0"/>
              <a:t>Instructions</a:t>
            </a:r>
            <a:endParaRPr lang="en-IN" sz="4000" dirty="0"/>
          </a:p>
        </p:txBody>
      </p:sp>
      <p:sp>
        <p:nvSpPr>
          <p:cNvPr id="4" name="TextBox 3"/>
          <p:cNvSpPr txBox="1"/>
          <p:nvPr/>
        </p:nvSpPr>
        <p:spPr>
          <a:xfrm>
            <a:off x="1357290" y="1714488"/>
            <a:ext cx="7429552" cy="1815882"/>
          </a:xfrm>
          <a:prstGeom prst="rect">
            <a:avLst/>
          </a:prstGeom>
          <a:noFill/>
        </p:spPr>
        <p:txBody>
          <a:bodyPr wrap="square" rtlCol="0">
            <a:spAutoFit/>
          </a:bodyPr>
          <a:lstStyle/>
          <a:p>
            <a:r>
              <a:rPr lang="en-US" sz="2800" dirty="0" smtClean="0"/>
              <a:t>Install </a:t>
            </a:r>
            <a:r>
              <a:rPr lang="en-US" sz="2800" dirty="0" err="1" smtClean="0"/>
              <a:t>StarUML</a:t>
            </a:r>
            <a:r>
              <a:rPr lang="en-US" sz="2800" dirty="0"/>
              <a:t> </a:t>
            </a:r>
            <a:r>
              <a:rPr lang="en-US" sz="2800" dirty="0" smtClean="0"/>
              <a:t>&amp; </a:t>
            </a:r>
            <a:r>
              <a:rPr lang="en-US" sz="2800" dirty="0" err="1" smtClean="0"/>
              <a:t>ProjectLibre</a:t>
            </a:r>
            <a:r>
              <a:rPr lang="en-US" sz="2800" dirty="0" smtClean="0"/>
              <a:t>  and keep practicing on these software by exploring various menu and options available in software.</a:t>
            </a:r>
            <a:endParaRPr lang="en-IN" sz="2800" dirty="0"/>
          </a:p>
        </p:txBody>
      </p:sp>
      <p:sp>
        <p:nvSpPr>
          <p:cNvPr id="5" name="Rectangle 4"/>
          <p:cNvSpPr/>
          <p:nvPr/>
        </p:nvSpPr>
        <p:spPr>
          <a:xfrm>
            <a:off x="2143108" y="4929198"/>
            <a:ext cx="4534255"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6" name="~PP1952.WAV">
            <a:hlinkClick r:id="" action="ppaction://media"/>
          </p:cNvPr>
          <p:cNvPicPr>
            <a:picLocks noRot="1" noChangeAspect="1"/>
          </p:cNvPicPr>
          <p:nvPr>
            <a:wavAudioFile r:embed="rId1" name="~PP1952.WAV"/>
          </p:nvPr>
        </p:nvPicPr>
        <p:blipFill>
          <a:blip r:embed="rId4"/>
          <a:stretch>
            <a:fillRect/>
          </a:stretch>
        </p:blipFill>
        <p:spPr>
          <a:xfrm>
            <a:off x="8632825" y="6346825"/>
            <a:ext cx="304800" cy="304800"/>
          </a:xfrm>
          <a:prstGeom prst="rect">
            <a:avLst/>
          </a:prstGeom>
        </p:spPr>
      </p:pic>
    </p:spTree>
  </p:cSld>
  <p:clrMapOvr>
    <a:masterClrMapping/>
  </p:clrMapOvr>
  <p:transition advTm="235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5984" y="762640"/>
            <a:ext cx="5388013" cy="523220"/>
          </a:xfrm>
          <a:prstGeom prst="rect">
            <a:avLst/>
          </a:prstGeom>
        </p:spPr>
        <p:txBody>
          <a:bodyPr wrap="none">
            <a:spAutoFit/>
          </a:bodyPr>
          <a:lstStyle/>
          <a:p>
            <a:pPr algn="ctr"/>
            <a:r>
              <a:rPr lang="en-US" sz="2800" b="1" dirty="0" smtClean="0"/>
              <a:t>Scheme and Syllabus of SE Lab</a:t>
            </a:r>
            <a:endParaRPr lang="en-IN" sz="2800" dirty="0"/>
          </a:p>
        </p:txBody>
      </p:sp>
      <p:pic>
        <p:nvPicPr>
          <p:cNvPr id="1026" name="Picture 2"/>
          <p:cNvPicPr>
            <a:picLocks noChangeAspect="1" noChangeArrowheads="1"/>
          </p:cNvPicPr>
          <p:nvPr/>
        </p:nvPicPr>
        <p:blipFill>
          <a:blip r:embed="rId4"/>
          <a:srcRect/>
          <a:stretch>
            <a:fillRect/>
          </a:stretch>
        </p:blipFill>
        <p:spPr bwMode="auto">
          <a:xfrm>
            <a:off x="142876" y="1500174"/>
            <a:ext cx="8929718" cy="5000659"/>
          </a:xfrm>
          <a:prstGeom prst="rect">
            <a:avLst/>
          </a:prstGeom>
          <a:noFill/>
          <a:ln w="9525">
            <a:noFill/>
            <a:miter lim="800000"/>
            <a:headEnd/>
            <a:tailEnd/>
          </a:ln>
          <a:effectLst/>
        </p:spPr>
      </p:pic>
      <p:pic>
        <p:nvPicPr>
          <p:cNvPr id="7" name="Picture 8" descr="logo_globe_color-e1552884169375"/>
          <p:cNvPicPr>
            <a:picLocks noChangeAspect="1" noChangeArrowheads="1"/>
          </p:cNvPicPr>
          <p:nvPr/>
        </p:nvPicPr>
        <p:blipFill>
          <a:blip r:embed="rId5"/>
          <a:srcRect/>
          <a:stretch>
            <a:fillRect/>
          </a:stretch>
        </p:blipFill>
        <p:spPr bwMode="auto">
          <a:xfrm>
            <a:off x="381000" y="152401"/>
            <a:ext cx="1042988" cy="1057275"/>
          </a:xfrm>
          <a:prstGeom prst="rect">
            <a:avLst/>
          </a:prstGeom>
          <a:noFill/>
          <a:ln w="9525">
            <a:noFill/>
            <a:miter lim="800000"/>
            <a:headEnd/>
            <a:tailEnd/>
          </a:ln>
        </p:spPr>
      </p:pic>
      <p:pic>
        <p:nvPicPr>
          <p:cNvPr id="8" name="~PP1274.WAV">
            <a:hlinkClick r:id="" action="ppaction://media"/>
          </p:cNvPr>
          <p:cNvPicPr>
            <a:picLocks noRot="1" noChangeAspect="1"/>
          </p:cNvPicPr>
          <p:nvPr>
            <a:wavAudioFile r:embed="rId1" name="~PP1274.WAV"/>
          </p:nvPr>
        </p:nvPicPr>
        <p:blipFill>
          <a:blip r:embed="rId6"/>
          <a:stretch>
            <a:fillRect/>
          </a:stretch>
        </p:blipFill>
        <p:spPr>
          <a:xfrm>
            <a:off x="8632825" y="6346825"/>
            <a:ext cx="304800" cy="304800"/>
          </a:xfrm>
          <a:prstGeom prst="rect">
            <a:avLst/>
          </a:prstGeom>
        </p:spPr>
      </p:pic>
    </p:spTree>
  </p:cSld>
  <p:clrMapOvr>
    <a:masterClrMapping/>
  </p:clrMapOvr>
  <p:transition advTm="583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5786" y="785794"/>
            <a:ext cx="8286776" cy="523220"/>
          </a:xfrm>
          <a:prstGeom prst="rect">
            <a:avLst/>
          </a:prstGeom>
        </p:spPr>
        <p:txBody>
          <a:bodyPr wrap="square">
            <a:spAutoFit/>
          </a:bodyPr>
          <a:lstStyle/>
          <a:p>
            <a:pPr algn="ctr"/>
            <a:r>
              <a:rPr lang="en-US" sz="2800" b="1" dirty="0" smtClean="0"/>
              <a:t>Introduction to Software Engineering Lab</a:t>
            </a:r>
            <a:endParaRPr lang="en-IN" sz="2800" dirty="0"/>
          </a:p>
        </p:txBody>
      </p:sp>
      <p:sp>
        <p:nvSpPr>
          <p:cNvPr id="5121" name="Rectangle 1"/>
          <p:cNvSpPr>
            <a:spLocks noChangeArrowheads="1"/>
          </p:cNvSpPr>
          <p:nvPr/>
        </p:nvSpPr>
        <p:spPr bwMode="auto">
          <a:xfrm>
            <a:off x="1000100" y="1405015"/>
            <a:ext cx="771527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tab pos="244475" algn="l"/>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 this lab you will practice the </a:t>
            </a: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software development life cycle </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(project management, requirements engineering, systems modeling, software design, prototyping, and testing) using CASE tools within a team work environment. </a:t>
            </a:r>
          </a:p>
          <a:p>
            <a:pPr marL="0" marR="0" lvl="0" indent="0" algn="just" defTabSz="914400" rtl="0" eaLnBrk="1" fontAlgn="base" latinLnBrk="0" hangingPunct="1">
              <a:lnSpc>
                <a:spcPct val="150000"/>
              </a:lnSpc>
              <a:spcBef>
                <a:spcPct val="0"/>
              </a:spcBef>
              <a:spcAft>
                <a:spcPct val="0"/>
              </a:spcAft>
              <a:buClrTx/>
              <a:buSzTx/>
              <a:buFontTx/>
              <a:buNone/>
              <a:tabLst>
                <a:tab pos="244475" algn="l"/>
              </a:tabLst>
            </a:pPr>
            <a:endPar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tab pos="244475" algn="l"/>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UML</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notation is covered in this lab as the modeling language for analysis and design.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pic>
        <p:nvPicPr>
          <p:cNvPr id="6" name="~PP1945.WAV">
            <a:hlinkClick r:id="" action="ppaction://media"/>
          </p:cNvPr>
          <p:cNvPicPr>
            <a:picLocks noRot="1" noChangeAspect="1"/>
          </p:cNvPicPr>
          <p:nvPr>
            <a:wavAudioFile r:embed="rId1" name="~PP1945.WAV"/>
          </p:nvPr>
        </p:nvPicPr>
        <p:blipFill>
          <a:blip r:embed="rId4"/>
          <a:stretch>
            <a:fillRect/>
          </a:stretch>
        </p:blipFill>
        <p:spPr>
          <a:xfrm>
            <a:off x="8632825" y="6346825"/>
            <a:ext cx="304800" cy="304800"/>
          </a:xfrm>
          <a:prstGeom prst="rect">
            <a:avLst/>
          </a:prstGeom>
        </p:spPr>
      </p:pic>
    </p:spTree>
  </p:cSld>
  <p:clrMapOvr>
    <a:masterClrMapping/>
  </p:clrMapOvr>
  <p:transition advTm="661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071538" y="785794"/>
            <a:ext cx="7858148"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Software Engineering Lab Objectives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Learn the software life cycle phases (project management, requirements engineering, software design, prototyping and testing).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Practice the software phases using a project.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Learn a number of CASE tools and use them in a project within a team work environment. </a:t>
            </a: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Get familiar with UML (modeling language for analysis and design).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4" name="Picture 8" descr="logo_globe_color-e1552884169375"/>
          <p:cNvPicPr>
            <a:picLocks noChangeAspect="1" noChangeArrowheads="1"/>
          </p:cNvPicPr>
          <p:nvPr/>
        </p:nvPicPr>
        <p:blipFill>
          <a:blip r:embed="rId3"/>
          <a:srcRect/>
          <a:stretch>
            <a:fillRect/>
          </a:stretch>
        </p:blipFill>
        <p:spPr bwMode="auto">
          <a:xfrm>
            <a:off x="381000" y="142852"/>
            <a:ext cx="1042988" cy="1057275"/>
          </a:xfrm>
          <a:prstGeom prst="rect">
            <a:avLst/>
          </a:prstGeom>
          <a:noFill/>
          <a:ln w="9525">
            <a:noFill/>
            <a:miter lim="800000"/>
            <a:headEnd/>
            <a:tailEnd/>
          </a:ln>
        </p:spPr>
      </p:pic>
      <p:pic>
        <p:nvPicPr>
          <p:cNvPr id="5" name="~PP2869.WAV">
            <a:hlinkClick r:id="" action="ppaction://media"/>
          </p:cNvPr>
          <p:cNvPicPr>
            <a:picLocks noRot="1" noChangeAspect="1"/>
          </p:cNvPicPr>
          <p:nvPr>
            <a:wavAudioFile r:embed="rId1" name="~PP2869.WAV"/>
          </p:nvPr>
        </p:nvPicPr>
        <p:blipFill>
          <a:blip r:embed="rId4"/>
          <a:stretch>
            <a:fillRect/>
          </a:stretch>
        </p:blipFill>
        <p:spPr>
          <a:xfrm>
            <a:off x="8632825" y="6346825"/>
            <a:ext cx="304800" cy="304800"/>
          </a:xfrm>
          <a:prstGeom prst="rect">
            <a:avLst/>
          </a:prstGeom>
        </p:spPr>
      </p:pic>
    </p:spTree>
  </p:cSld>
  <p:clrMapOvr>
    <a:masterClrMapping/>
  </p:clrMapOvr>
  <p:transition advTm="499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000100" y="1452169"/>
            <a:ext cx="792961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Software Processes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IEEE defined a </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software process as: “a set of activities, practices and transformations that people use to develop and maintain software and the associated products, e.g., project plans, design documents, code, test cases and user manual”.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357290" y="701085"/>
            <a:ext cx="7786742" cy="584775"/>
          </a:xfrm>
          <a:prstGeom prst="rect">
            <a:avLst/>
          </a:prstGeom>
        </p:spPr>
        <p:txBody>
          <a:bodyPr wrap="square">
            <a:spAutoFit/>
          </a:bodyPr>
          <a:lstStyle/>
          <a:p>
            <a:pPr algn="ctr"/>
            <a:r>
              <a:rPr lang="en-US" sz="3200" b="1" dirty="0" smtClean="0"/>
              <a:t>Introduction to Software Engineering</a:t>
            </a:r>
            <a:endParaRPr lang="en-IN" sz="3200" dirty="0"/>
          </a:p>
        </p:txBody>
      </p:sp>
      <p:pic>
        <p:nvPicPr>
          <p:cNvPr id="4"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pic>
        <p:nvPicPr>
          <p:cNvPr id="5" name="~PP1331.WAV">
            <a:hlinkClick r:id="" action="ppaction://media"/>
          </p:cNvPr>
          <p:cNvPicPr>
            <a:picLocks noRot="1" noChangeAspect="1"/>
          </p:cNvPicPr>
          <p:nvPr>
            <a:wavAudioFile r:embed="rId1" name="~PP1331.WAV"/>
          </p:nvPr>
        </p:nvPicPr>
        <p:blipFill>
          <a:blip r:embed="rId4"/>
          <a:stretch>
            <a:fillRect/>
          </a:stretch>
        </p:blipFill>
        <p:spPr>
          <a:xfrm>
            <a:off x="8632825" y="6346825"/>
            <a:ext cx="304800" cy="304800"/>
          </a:xfrm>
          <a:prstGeom prst="rect">
            <a:avLst/>
          </a:prstGeom>
        </p:spPr>
      </p:pic>
    </p:spTree>
  </p:cSld>
  <p:clrMapOvr>
    <a:masterClrMapping/>
  </p:clrMapOvr>
  <p:transition advTm="393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751154" y="768336"/>
            <a:ext cx="4249738" cy="660400"/>
          </a:xfrm>
          <a:prstGeom prst="rect">
            <a:avLst/>
          </a:prstGeom>
          <a:noFill/>
          <a:ln/>
        </p:spPr>
        <p:txBody>
          <a:bodyPr wrap="none" lIns="63500" tIns="25400" rIns="63500" bIns="2540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What is Software?</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Text Box 36"/>
          <p:cNvSpPr txBox="1">
            <a:spLocks noChangeArrowheads="1"/>
          </p:cNvSpPr>
          <p:nvPr/>
        </p:nvSpPr>
        <p:spPr bwMode="auto">
          <a:xfrm>
            <a:off x="1142976" y="1886445"/>
            <a:ext cx="7643866" cy="4185761"/>
          </a:xfrm>
          <a:prstGeom prst="rect">
            <a:avLst/>
          </a:prstGeom>
          <a:noFill/>
          <a:ln w="9525">
            <a:noFill/>
            <a:miter lim="800000"/>
            <a:headEnd/>
            <a:tailEnd/>
          </a:ln>
          <a:effectLst/>
        </p:spPr>
        <p:txBody>
          <a:bodyPr wrap="square">
            <a:spAutoFit/>
          </a:bodyPr>
          <a:lstStyle/>
          <a:p>
            <a:pPr algn="just">
              <a:spcBef>
                <a:spcPct val="50000"/>
              </a:spcBef>
            </a:pPr>
            <a:r>
              <a:rPr lang="en-US" sz="2800" dirty="0">
                <a:latin typeface="Arial" pitchFamily="34" charset="0"/>
                <a:cs typeface="Arial" pitchFamily="34" charset="0"/>
              </a:rPr>
              <a:t>Software </a:t>
            </a:r>
            <a:r>
              <a:rPr lang="en-US" sz="2800" dirty="0" smtClean="0">
                <a:latin typeface="Arial" pitchFamily="34" charset="0"/>
                <a:cs typeface="Arial" pitchFamily="34" charset="0"/>
              </a:rPr>
              <a:t>is combination of: </a:t>
            </a:r>
          </a:p>
          <a:p>
            <a:pPr marL="742950" indent="-742950" algn="just">
              <a:spcBef>
                <a:spcPct val="50000"/>
              </a:spcBef>
            </a:pPr>
            <a:r>
              <a:rPr lang="en-US" sz="2800" dirty="0" smtClean="0">
                <a:latin typeface="Arial" pitchFamily="34" charset="0"/>
                <a:cs typeface="Arial" pitchFamily="34" charset="0"/>
              </a:rPr>
              <a:t>(1)</a:t>
            </a:r>
            <a:r>
              <a:rPr lang="en-US" sz="2800" b="1" dirty="0" smtClean="0">
                <a:latin typeface="Arial" pitchFamily="34" charset="0"/>
                <a:cs typeface="Arial" pitchFamily="34" charset="0"/>
              </a:rPr>
              <a:t> instructions</a:t>
            </a:r>
            <a:r>
              <a:rPr lang="en-US" sz="2800" dirty="0" smtClean="0">
                <a:latin typeface="Arial" pitchFamily="34" charset="0"/>
                <a:cs typeface="Arial" pitchFamily="34" charset="0"/>
              </a:rPr>
              <a:t> </a:t>
            </a:r>
            <a:r>
              <a:rPr lang="en-US" sz="2800" dirty="0">
                <a:latin typeface="Arial" pitchFamily="34" charset="0"/>
                <a:cs typeface="Arial" pitchFamily="34" charset="0"/>
              </a:rPr>
              <a:t>(computer programs) that when executed provide desired features, function, and performance;  </a:t>
            </a:r>
            <a:endParaRPr lang="en-US" sz="2800" dirty="0" smtClean="0">
              <a:latin typeface="Arial" pitchFamily="34" charset="0"/>
              <a:cs typeface="Arial" pitchFamily="34" charset="0"/>
            </a:endParaRPr>
          </a:p>
          <a:p>
            <a:pPr marL="742950" indent="-742950" algn="just">
              <a:spcBef>
                <a:spcPct val="50000"/>
              </a:spcBef>
            </a:pPr>
            <a:r>
              <a:rPr lang="en-US" sz="2800" dirty="0" smtClean="0">
                <a:latin typeface="Arial" pitchFamily="34" charset="0"/>
                <a:cs typeface="Arial" pitchFamily="34" charset="0"/>
              </a:rPr>
              <a:t>(</a:t>
            </a:r>
            <a:r>
              <a:rPr lang="en-US" sz="2800" dirty="0">
                <a:latin typeface="Arial" pitchFamily="34" charset="0"/>
                <a:cs typeface="Arial" pitchFamily="34" charset="0"/>
              </a:rPr>
              <a:t>2) </a:t>
            </a:r>
            <a:r>
              <a:rPr lang="en-US" sz="2800" b="1" dirty="0">
                <a:latin typeface="Arial" pitchFamily="34" charset="0"/>
                <a:cs typeface="Arial" pitchFamily="34" charset="0"/>
              </a:rPr>
              <a:t>data structures</a:t>
            </a:r>
            <a:r>
              <a:rPr lang="en-US" sz="2800" dirty="0">
                <a:latin typeface="Arial" pitchFamily="34" charset="0"/>
                <a:cs typeface="Arial" pitchFamily="34" charset="0"/>
              </a:rPr>
              <a:t> that enable the programs to adequately manipulate information and </a:t>
            </a:r>
            <a:endParaRPr lang="en-US" sz="2800" dirty="0" smtClean="0">
              <a:latin typeface="Arial" pitchFamily="34" charset="0"/>
              <a:cs typeface="Arial" pitchFamily="34" charset="0"/>
            </a:endParaRPr>
          </a:p>
          <a:p>
            <a:pPr marL="742950" indent="-742950" algn="just">
              <a:spcBef>
                <a:spcPct val="50000"/>
              </a:spcBef>
            </a:pPr>
            <a:r>
              <a:rPr lang="en-US" sz="2800" dirty="0" smtClean="0">
                <a:latin typeface="Arial" pitchFamily="34" charset="0"/>
                <a:cs typeface="Arial" pitchFamily="34" charset="0"/>
              </a:rPr>
              <a:t>(</a:t>
            </a:r>
            <a:r>
              <a:rPr lang="en-US" sz="2800" dirty="0">
                <a:latin typeface="Arial" pitchFamily="34" charset="0"/>
                <a:cs typeface="Arial" pitchFamily="34" charset="0"/>
              </a:rPr>
              <a:t>3) </a:t>
            </a:r>
            <a:r>
              <a:rPr lang="en-US" sz="2800" b="1" dirty="0">
                <a:latin typeface="Arial" pitchFamily="34" charset="0"/>
                <a:cs typeface="Arial" pitchFamily="34" charset="0"/>
              </a:rPr>
              <a:t>documentation</a:t>
            </a:r>
            <a:r>
              <a:rPr lang="en-US" sz="2800" dirty="0">
                <a:latin typeface="Arial" pitchFamily="34" charset="0"/>
                <a:cs typeface="Arial" pitchFamily="34" charset="0"/>
              </a:rPr>
              <a:t> that describes the operation and use of the programs. </a:t>
            </a:r>
          </a:p>
        </p:txBody>
      </p:sp>
      <p:pic>
        <p:nvPicPr>
          <p:cNvPr id="4"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pic>
        <p:nvPicPr>
          <p:cNvPr id="5" name="~PP921.WAV">
            <a:hlinkClick r:id="" action="ppaction://media"/>
          </p:cNvPr>
          <p:cNvPicPr>
            <a:picLocks noRot="1" noChangeAspect="1"/>
          </p:cNvPicPr>
          <p:nvPr>
            <a:wavAudioFile r:embed="rId1" name="~PP921.WAV"/>
          </p:nvPr>
        </p:nvPicPr>
        <p:blipFill>
          <a:blip r:embed="rId4"/>
          <a:stretch>
            <a:fillRect/>
          </a:stretch>
        </p:blipFill>
        <p:spPr>
          <a:xfrm>
            <a:off x="8632825" y="6346825"/>
            <a:ext cx="304800" cy="304800"/>
          </a:xfrm>
          <a:prstGeom prst="rect">
            <a:avLst/>
          </a:prstGeom>
        </p:spPr>
      </p:pic>
    </p:spTree>
  </p:cSld>
  <p:clrMapOvr>
    <a:masterClrMapping/>
  </p:clrMapOvr>
  <p:transition advTm="8140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76" y="1476453"/>
            <a:ext cx="7715304" cy="4870564"/>
          </a:xfrm>
          <a:prstGeom prst="rect">
            <a:avLst/>
          </a:prstGeom>
        </p:spPr>
        <p:txBody>
          <a:bodyPr wrap="square">
            <a:spAutoFit/>
          </a:bodyPr>
          <a:lstStyle/>
          <a:p>
            <a:pPr algn="just">
              <a:spcBef>
                <a:spcPct val="50000"/>
              </a:spcBef>
            </a:pPr>
            <a:r>
              <a:rPr lang="en-IN" sz="2800" b="1" dirty="0" smtClean="0">
                <a:latin typeface="Arial" pitchFamily="34" charset="0"/>
                <a:cs typeface="Arial" pitchFamily="34" charset="0"/>
              </a:rPr>
              <a:t>Engineering</a:t>
            </a:r>
            <a:r>
              <a:rPr lang="en-IN" sz="2800" dirty="0" smtClean="0">
                <a:latin typeface="Arial" pitchFamily="34" charset="0"/>
                <a:cs typeface="Arial" pitchFamily="34" charset="0"/>
              </a:rPr>
              <a:t>, </a:t>
            </a:r>
            <a:r>
              <a:rPr lang="en-IN" sz="2800" dirty="0">
                <a:latin typeface="Arial" pitchFamily="34" charset="0"/>
                <a:cs typeface="Arial" pitchFamily="34" charset="0"/>
              </a:rPr>
              <a:t>is all about developing products, using well-defined, scientific principles and methods. </a:t>
            </a:r>
            <a:endParaRPr lang="en-IN" sz="2800" dirty="0" smtClean="0">
              <a:latin typeface="Arial" pitchFamily="34" charset="0"/>
              <a:cs typeface="Arial" pitchFamily="34" charset="0"/>
            </a:endParaRPr>
          </a:p>
          <a:p>
            <a:pPr algn="just">
              <a:spcBef>
                <a:spcPct val="50000"/>
              </a:spcBef>
            </a:pPr>
            <a:r>
              <a:rPr lang="en-IN" sz="2800" dirty="0" smtClean="0">
                <a:latin typeface="Arial" pitchFamily="34" charset="0"/>
                <a:cs typeface="Arial" pitchFamily="34" charset="0"/>
              </a:rPr>
              <a:t>So</a:t>
            </a:r>
            <a:r>
              <a:rPr lang="en-IN" sz="2800" dirty="0">
                <a:latin typeface="Arial" pitchFamily="34" charset="0"/>
                <a:cs typeface="Arial" pitchFamily="34" charset="0"/>
              </a:rPr>
              <a:t>, we can define </a:t>
            </a:r>
            <a:r>
              <a:rPr lang="en-IN" sz="2800" b="1" dirty="0">
                <a:latin typeface="Arial" pitchFamily="34" charset="0"/>
                <a:cs typeface="Arial" pitchFamily="34" charset="0"/>
              </a:rPr>
              <a:t>software engineering </a:t>
            </a:r>
            <a:r>
              <a:rPr lang="en-IN" sz="2800" dirty="0">
                <a:latin typeface="Arial" pitchFamily="34" charset="0"/>
                <a:cs typeface="Arial" pitchFamily="34" charset="0"/>
              </a:rPr>
              <a:t>as an engineering branch associated with the development of software product using well-defined scientific principles, methods and procedures. </a:t>
            </a:r>
            <a:endParaRPr lang="en-IN" sz="2800" dirty="0" smtClean="0">
              <a:latin typeface="Arial" pitchFamily="34" charset="0"/>
              <a:cs typeface="Arial" pitchFamily="34" charset="0"/>
            </a:endParaRPr>
          </a:p>
          <a:p>
            <a:pPr algn="just">
              <a:spcBef>
                <a:spcPct val="50000"/>
              </a:spcBef>
            </a:pPr>
            <a:r>
              <a:rPr lang="en-IN" sz="2900" b="1" i="1" dirty="0" smtClean="0">
                <a:latin typeface="Arial" pitchFamily="34" charset="0"/>
                <a:cs typeface="Arial" pitchFamily="34" charset="0"/>
              </a:rPr>
              <a:t>The </a:t>
            </a:r>
            <a:r>
              <a:rPr lang="en-IN" sz="2900" b="1" i="1" dirty="0">
                <a:latin typeface="Arial" pitchFamily="34" charset="0"/>
                <a:cs typeface="Arial" pitchFamily="34" charset="0"/>
              </a:rPr>
              <a:t>outcome of software engineering is an efficient and reliable software product.</a:t>
            </a:r>
          </a:p>
        </p:txBody>
      </p:sp>
      <p:sp>
        <p:nvSpPr>
          <p:cNvPr id="3" name="Rectangle 2"/>
          <p:cNvSpPr txBox="1">
            <a:spLocks noChangeArrowheads="1"/>
          </p:cNvSpPr>
          <p:nvPr/>
        </p:nvSpPr>
        <p:spPr>
          <a:xfrm>
            <a:off x="2146093" y="572844"/>
            <a:ext cx="4783361" cy="713016"/>
          </a:xfrm>
          <a:prstGeom prst="rect">
            <a:avLst/>
          </a:prstGeom>
          <a:noFill/>
          <a:ln/>
        </p:spPr>
        <p:txBody>
          <a:bodyPr wrap="none" lIns="63500" tIns="25400" rIns="63500" bIns="2540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What is Engineering?</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4"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pic>
        <p:nvPicPr>
          <p:cNvPr id="5" name="~PP968.WAV">
            <a:hlinkClick r:id="" action="ppaction://media"/>
          </p:cNvPr>
          <p:cNvPicPr>
            <a:picLocks noRot="1" noChangeAspect="1"/>
          </p:cNvPicPr>
          <p:nvPr>
            <a:wavAudioFile r:embed="rId1" name="~PP968.WAV"/>
          </p:nvPr>
        </p:nvPicPr>
        <p:blipFill>
          <a:blip r:embed="rId4"/>
          <a:stretch>
            <a:fillRect/>
          </a:stretch>
        </p:blipFill>
        <p:spPr>
          <a:xfrm>
            <a:off x="8632825" y="6346825"/>
            <a:ext cx="304800" cy="304800"/>
          </a:xfrm>
          <a:prstGeom prst="rect">
            <a:avLst/>
          </a:prstGeom>
        </p:spPr>
      </p:pic>
    </p:spTree>
  </p:cSld>
  <p:clrMapOvr>
    <a:masterClrMapping/>
  </p:clrMapOvr>
  <p:transition advTm="6549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500166" y="871349"/>
            <a:ext cx="6970626"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LAYERS OF SOFTWARE ENGINEERING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29" name="Picture 1"/>
          <p:cNvPicPr>
            <a:picLocks noChangeAspect="1" noChangeArrowheads="1"/>
          </p:cNvPicPr>
          <p:nvPr/>
        </p:nvPicPr>
        <p:blipFill>
          <a:blip r:embed="rId3"/>
          <a:srcRect b="7816"/>
          <a:stretch>
            <a:fillRect/>
          </a:stretch>
        </p:blipFill>
        <p:spPr bwMode="auto">
          <a:xfrm>
            <a:off x="1285852" y="1857364"/>
            <a:ext cx="7572428" cy="4357718"/>
          </a:xfrm>
          <a:prstGeom prst="rect">
            <a:avLst/>
          </a:prstGeom>
          <a:noFill/>
        </p:spPr>
      </p:pic>
      <p:sp>
        <p:nvSpPr>
          <p:cNvPr id="22531" name="Rectangle 3"/>
          <p:cNvSpPr>
            <a:spLocks noChangeArrowheads="1"/>
          </p:cNvSpPr>
          <p:nvPr/>
        </p:nvSpPr>
        <p:spPr bwMode="auto">
          <a:xfrm>
            <a:off x="0" y="23447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8" descr="logo_globe_color-e1552884169375"/>
          <p:cNvPicPr>
            <a:picLocks noChangeAspect="1" noChangeArrowheads="1"/>
          </p:cNvPicPr>
          <p:nvPr/>
        </p:nvPicPr>
        <p:blipFill>
          <a:blip r:embed="rId4"/>
          <a:srcRect/>
          <a:stretch>
            <a:fillRect/>
          </a:stretch>
        </p:blipFill>
        <p:spPr bwMode="auto">
          <a:xfrm>
            <a:off x="381000" y="152401"/>
            <a:ext cx="1042988" cy="1057275"/>
          </a:xfrm>
          <a:prstGeom prst="rect">
            <a:avLst/>
          </a:prstGeom>
          <a:noFill/>
          <a:ln w="9525">
            <a:noFill/>
            <a:miter lim="800000"/>
            <a:headEnd/>
            <a:tailEnd/>
          </a:ln>
        </p:spPr>
      </p:pic>
      <p:pic>
        <p:nvPicPr>
          <p:cNvPr id="6" name="~PP3596.WAV">
            <a:hlinkClick r:id="" action="ppaction://media"/>
          </p:cNvPr>
          <p:cNvPicPr>
            <a:picLocks noRot="1" noChangeAspect="1"/>
          </p:cNvPicPr>
          <p:nvPr>
            <a:wavAudioFile r:embed="rId1" name="~PP3596.WAV"/>
          </p:nvPr>
        </p:nvPicPr>
        <p:blipFill>
          <a:blip r:embed="rId5"/>
          <a:stretch>
            <a:fillRect/>
          </a:stretch>
        </p:blipFill>
        <p:spPr>
          <a:xfrm>
            <a:off x="8632825" y="6346825"/>
            <a:ext cx="304800" cy="304800"/>
          </a:xfrm>
          <a:prstGeom prst="rect">
            <a:avLst/>
          </a:prstGeom>
        </p:spPr>
      </p:pic>
    </p:spTree>
  </p:cSld>
  <p:clrMapOvr>
    <a:masterClrMapping/>
  </p:clrMapOvr>
  <p:transition advTm="721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264</TotalTime>
  <Words>941</Words>
  <Application>Microsoft Office PowerPoint</Application>
  <PresentationFormat>On-screen Show (4:3)</PresentationFormat>
  <Paragraphs>122</Paragraphs>
  <Slides>22</Slides>
  <Notes>2</Notes>
  <HiddenSlides>0</HiddenSlides>
  <MMClips>22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Tamchu</dc:creator>
  <cp:lastModifiedBy>Tamchu</cp:lastModifiedBy>
  <cp:revision>50</cp:revision>
  <dcterms:created xsi:type="dcterms:W3CDTF">2020-06-11T16:26:44Z</dcterms:created>
  <dcterms:modified xsi:type="dcterms:W3CDTF">2020-06-12T05:36:10Z</dcterms:modified>
</cp:coreProperties>
</file>